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71" r:id="rId4"/>
    <p:sldId id="272" r:id="rId5"/>
    <p:sldId id="270" r:id="rId6"/>
    <p:sldId id="259" r:id="rId7"/>
    <p:sldId id="258" r:id="rId8"/>
    <p:sldId id="267" r:id="rId9"/>
    <p:sldId id="269" r:id="rId10"/>
    <p:sldId id="268" r:id="rId11"/>
    <p:sldId id="273" r:id="rId12"/>
    <p:sldId id="274" r:id="rId13"/>
    <p:sldId id="261" r:id="rId14"/>
    <p:sldId id="263" r:id="rId15"/>
    <p:sldId id="265" r:id="rId16"/>
    <p:sldId id="262" r:id="rId17"/>
    <p:sldId id="276" r:id="rId18"/>
    <p:sldId id="264" r:id="rId19"/>
    <p:sldId id="277" r:id="rId20"/>
    <p:sldId id="266" r:id="rId21"/>
    <p:sldId id="278" r:id="rId22"/>
    <p:sldId id="279" r:id="rId23"/>
    <p:sldId id="28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3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May 13, 2022</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4006660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May 13, 2022</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1967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May 13, 2022</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502060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May 13, 2022</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1741644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May 13, 2022</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874802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May 13, 2022</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a:t>
            </a:fld>
            <a:endParaRPr lang="en-US" dirty="0"/>
          </a:p>
        </p:txBody>
      </p:sp>
    </p:spTree>
    <p:extLst>
      <p:ext uri="{BB962C8B-B14F-4D97-AF65-F5344CB8AC3E}">
        <p14:creationId xmlns:p14="http://schemas.microsoft.com/office/powerpoint/2010/main" val="199426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May 13, 2022</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0205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May 13, 2022</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8524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May 13, 2022</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342336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May 13, 2022</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67254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May 13, 2022</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a:t>
            </a:fld>
            <a:endParaRPr lang="en-US"/>
          </a:p>
        </p:txBody>
      </p:sp>
    </p:spTree>
    <p:extLst>
      <p:ext uri="{BB962C8B-B14F-4D97-AF65-F5344CB8AC3E}">
        <p14:creationId xmlns:p14="http://schemas.microsoft.com/office/powerpoint/2010/main" val="2544795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May 13, 2022</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a:t>
            </a:fld>
            <a:endParaRPr lang="en-US">
              <a:latin typeface="+mn-lt"/>
            </a:endParaRPr>
          </a:p>
        </p:txBody>
      </p:sp>
      <mc:AlternateContent xmlns:mc="http://schemas.openxmlformats.org/markup-compatibility/2006">
        <mc:Choice xmlns:p14="http://schemas.microsoft.com/office/powerpoint/2010/main"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370482880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4"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hyperlink" Target="https://developer.mozilla.org/en-US/docs/Glossary/CSSOM" TargetMode="External"/><Relationship Id="rId4" Type="http://schemas.openxmlformats.org/officeDocument/2006/relationships/hyperlink" Target="https://developer.mozilla.org/en-US/docs/Glossary/D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ozilla.org/en-US/docs/Web/JavaScript/Reference/Statements/async_function"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05913E-5803-4AC7-AAEC-33BB9DD4E027}"/>
              </a:ext>
            </a:extLst>
          </p:cNvPr>
          <p:cNvSpPr>
            <a:spLocks noGrp="1"/>
          </p:cNvSpPr>
          <p:nvPr>
            <p:ph type="ctrTitle"/>
          </p:nvPr>
        </p:nvSpPr>
        <p:spPr>
          <a:xfrm>
            <a:off x="1015989" y="5469340"/>
            <a:ext cx="10160000" cy="884518"/>
          </a:xfrm>
        </p:spPr>
        <p:txBody>
          <a:bodyPr anchor="t">
            <a:noAutofit/>
          </a:bodyPr>
          <a:lstStyle/>
          <a:p>
            <a:r>
              <a:rPr lang="en-US" sz="3600" b="1" cap="none" spc="300" dirty="0">
                <a:latin typeface="Bahnschrift SemiLight" panose="020B0502040204020203" pitchFamily="34" charset="0"/>
              </a:rPr>
              <a:t>What happens when you type a </a:t>
            </a:r>
            <a:r>
              <a:rPr lang="en-US" sz="3600" b="1" cap="none" spc="300" dirty="0">
                <a:solidFill>
                  <a:srgbClr val="FF0000"/>
                </a:solidFill>
                <a:latin typeface="Bahnschrift SemiLight" panose="020B0502040204020203" pitchFamily="34" charset="0"/>
              </a:rPr>
              <a:t>URL</a:t>
            </a:r>
            <a:r>
              <a:rPr lang="en-US" sz="3600" b="1" cap="none" spc="300" dirty="0">
                <a:latin typeface="Bahnschrift SemiLight" panose="020B0502040204020203" pitchFamily="34" charset="0"/>
              </a:rPr>
              <a:t> in the browser and Press Enter</a:t>
            </a:r>
            <a:br>
              <a:rPr lang="en-US" sz="3600" b="1" cap="none" spc="300" dirty="0">
                <a:latin typeface="Bahnschrift SemiLight" panose="020B0502040204020203" pitchFamily="34" charset="0"/>
              </a:rPr>
            </a:br>
            <a:endParaRPr lang="en-US" sz="3600" cap="none" spc="300" dirty="0">
              <a:latin typeface="Bahnschrift SemiLight" panose="020B0502040204020203" pitchFamily="34" charset="0"/>
            </a:endParaRPr>
          </a:p>
        </p:txBody>
      </p:sp>
      <p:sp>
        <p:nvSpPr>
          <p:cNvPr id="3" name="Subtitle 2">
            <a:extLst>
              <a:ext uri="{FF2B5EF4-FFF2-40B4-BE49-F238E27FC236}">
                <a16:creationId xmlns:a16="http://schemas.microsoft.com/office/drawing/2014/main" id="{CEAACA62-2B38-47C0-A791-C06CFE852E94}"/>
              </a:ext>
            </a:extLst>
          </p:cNvPr>
          <p:cNvSpPr>
            <a:spLocks noGrp="1"/>
          </p:cNvSpPr>
          <p:nvPr>
            <p:ph type="subTitle" idx="1"/>
          </p:nvPr>
        </p:nvSpPr>
        <p:spPr>
          <a:xfrm>
            <a:off x="3227292" y="5149516"/>
            <a:ext cx="5768283" cy="505326"/>
          </a:xfrm>
        </p:spPr>
        <p:txBody>
          <a:bodyPr anchor="b">
            <a:normAutofit/>
          </a:bodyPr>
          <a:lstStyle/>
          <a:p>
            <a:endParaRPr lang="en-US" dirty="0"/>
          </a:p>
        </p:txBody>
      </p:sp>
      <p:pic>
        <p:nvPicPr>
          <p:cNvPr id="4" name="Picture 3" descr="Abstract background of mesh">
            <a:extLst>
              <a:ext uri="{FF2B5EF4-FFF2-40B4-BE49-F238E27FC236}">
                <a16:creationId xmlns:a16="http://schemas.microsoft.com/office/drawing/2014/main" id="{BA063D26-414A-F8EC-E4F4-A239FB5C1EEB}"/>
              </a:ext>
            </a:extLst>
          </p:cNvPr>
          <p:cNvPicPr>
            <a:picLocks noChangeAspect="1"/>
          </p:cNvPicPr>
          <p:nvPr/>
        </p:nvPicPr>
        <p:blipFill rotWithShape="1">
          <a:blip r:embed="rId2"/>
          <a:srcRect b="27668"/>
          <a:stretch/>
        </p:blipFill>
        <p:spPr>
          <a:xfrm>
            <a:off x="0" y="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471798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5977A5-A5E4-43F1-B807-6F9EFCB4E45F}"/>
              </a:ext>
            </a:extLst>
          </p:cNvPr>
          <p:cNvSpPr txBox="1"/>
          <p:nvPr/>
        </p:nvSpPr>
        <p:spPr>
          <a:xfrm>
            <a:off x="544194" y="359410"/>
            <a:ext cx="10347326" cy="3227070"/>
          </a:xfrm>
          <a:prstGeom prst="rect">
            <a:avLst/>
          </a:prstGeom>
          <a:noFill/>
        </p:spPr>
        <p:txBody>
          <a:bodyPr wrap="square" rtlCol="0">
            <a:spAutoFit/>
          </a:bodyPr>
          <a:lstStyle/>
          <a:p>
            <a:r>
              <a:rPr lang="en-US" sz="2400" b="1" dirty="0">
                <a:latin typeface="Comic Sans MS" panose="030F0702030302020204" pitchFamily="66" charset="0"/>
              </a:rPr>
              <a:t>The browser sends an HTTP request to the server.</a:t>
            </a:r>
          </a:p>
          <a:p>
            <a:endParaRPr lang="en-US" b="1" dirty="0"/>
          </a:p>
          <a:p>
            <a:r>
              <a:rPr lang="en-US" dirty="0">
                <a:latin typeface="Bahnschrift SemiLight" panose="020B0502040204020203" pitchFamily="34" charset="0"/>
              </a:rPr>
              <a:t>Once the TCP connection is established, it is time to start transferring data! The browser will send a GET request asking for web page. If you’re entering credentials or submitting a form, this could be a POST request. </a:t>
            </a:r>
          </a:p>
          <a:p>
            <a:endParaRPr lang="en-US" dirty="0">
              <a:latin typeface="Bahnschrift SemiLight" panose="020B0502040204020203" pitchFamily="34" charset="0"/>
            </a:endParaRPr>
          </a:p>
          <a:p>
            <a:r>
              <a:rPr lang="en-US" dirty="0">
                <a:latin typeface="Bahnschrift SemiLight" panose="020B0502040204020203" pitchFamily="34" charset="0"/>
              </a:rPr>
              <a:t>This request will also contain additional information such as browser identification</a:t>
            </a:r>
          </a:p>
          <a:p>
            <a:r>
              <a:rPr lang="en-US" dirty="0">
                <a:latin typeface="Bahnschrift SemiLight" panose="020B0502040204020203" pitchFamily="34" charset="0"/>
              </a:rPr>
              <a:t>(</a:t>
            </a:r>
            <a:r>
              <a:rPr lang="en-US" i="1" dirty="0">
                <a:latin typeface="Bahnschrift SemiLight" panose="020B0502040204020203" pitchFamily="34" charset="0"/>
              </a:rPr>
              <a:t>User-Agent</a:t>
            </a:r>
            <a:r>
              <a:rPr lang="en-US" dirty="0">
                <a:latin typeface="Bahnschrift SemiLight" panose="020B0502040204020203" pitchFamily="34" charset="0"/>
              </a:rPr>
              <a:t> header), types of requests that it will accept (</a:t>
            </a:r>
            <a:r>
              <a:rPr lang="en-US" i="1" dirty="0">
                <a:latin typeface="Bahnschrift SemiLight" panose="020B0502040204020203" pitchFamily="34" charset="0"/>
              </a:rPr>
              <a:t>Accept</a:t>
            </a:r>
            <a:r>
              <a:rPr lang="en-US" dirty="0">
                <a:latin typeface="Bahnschrift SemiLight" panose="020B0502040204020203" pitchFamily="34" charset="0"/>
              </a:rPr>
              <a:t> header), and connection headers asking it to keep the TCP connection alive for additional requests. It will also pass information taken from cookies the browser has in store for this domain.</a:t>
            </a:r>
            <a:endParaRPr lang="en-US" b="1" dirty="0">
              <a:latin typeface="Bahnschrift SemiLight" panose="020B0502040204020203" pitchFamily="34" charset="0"/>
            </a:endParaRPr>
          </a:p>
          <a:p>
            <a:endParaRPr lang="en-US" dirty="0"/>
          </a:p>
        </p:txBody>
      </p:sp>
      <p:pic>
        <p:nvPicPr>
          <p:cNvPr id="5" name="Picture 4">
            <a:extLst>
              <a:ext uri="{FF2B5EF4-FFF2-40B4-BE49-F238E27FC236}">
                <a16:creationId xmlns:a16="http://schemas.microsoft.com/office/drawing/2014/main" id="{38957CC7-6340-4183-A0F1-AC751954DB93}"/>
              </a:ext>
            </a:extLst>
          </p:cNvPr>
          <p:cNvPicPr>
            <a:picLocks noChangeAspect="1"/>
          </p:cNvPicPr>
          <p:nvPr/>
        </p:nvPicPr>
        <p:blipFill rotWithShape="1">
          <a:blip r:embed="rId2"/>
          <a:srcRect l="9063" t="42917" r="38437" b="24583"/>
          <a:stretch/>
        </p:blipFill>
        <p:spPr>
          <a:xfrm>
            <a:off x="2427605" y="3886200"/>
            <a:ext cx="6400800" cy="2228851"/>
          </a:xfrm>
          <a:prstGeom prst="rect">
            <a:avLst/>
          </a:prstGeom>
        </p:spPr>
      </p:pic>
    </p:spTree>
    <p:extLst>
      <p:ext uri="{BB962C8B-B14F-4D97-AF65-F5344CB8AC3E}">
        <p14:creationId xmlns:p14="http://schemas.microsoft.com/office/powerpoint/2010/main" val="4059527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55C54D-58F3-400C-ACC7-F096911FB6F1}"/>
              </a:ext>
            </a:extLst>
          </p:cNvPr>
          <p:cNvSpPr txBox="1"/>
          <p:nvPr/>
        </p:nvSpPr>
        <p:spPr>
          <a:xfrm>
            <a:off x="424180" y="395110"/>
            <a:ext cx="9989820" cy="2677656"/>
          </a:xfrm>
          <a:prstGeom prst="rect">
            <a:avLst/>
          </a:prstGeom>
          <a:noFill/>
        </p:spPr>
        <p:txBody>
          <a:bodyPr wrap="square" rtlCol="0">
            <a:spAutoFit/>
          </a:bodyPr>
          <a:lstStyle/>
          <a:p>
            <a:r>
              <a:rPr lang="en-US" sz="2400" b="1" dirty="0">
                <a:latin typeface="Comic Sans MS" panose="030F0702030302020204" pitchFamily="66" charset="0"/>
              </a:rPr>
              <a:t>The server handles the request and sends back a response.</a:t>
            </a:r>
          </a:p>
          <a:p>
            <a:endParaRPr lang="en-US" dirty="0"/>
          </a:p>
          <a:p>
            <a:r>
              <a:rPr lang="en-US" dirty="0">
                <a:latin typeface="Bahnschrift SemiLight" panose="020B0502040204020203" pitchFamily="34" charset="0"/>
              </a:rPr>
              <a:t>The server contains a webserver (i.e., Apache, IIS) that receives the request from the browser and passes it to a request handler to read and generate a response. </a:t>
            </a:r>
          </a:p>
          <a:p>
            <a:endParaRPr lang="en-US" dirty="0">
              <a:latin typeface="Bahnschrift SemiLight" panose="020B0502040204020203" pitchFamily="34" charset="0"/>
            </a:endParaRPr>
          </a:p>
          <a:p>
            <a:r>
              <a:rPr lang="en-US" dirty="0">
                <a:latin typeface="Bahnschrift SemiLight" panose="020B0502040204020203" pitchFamily="34" charset="0"/>
              </a:rPr>
              <a:t>The request handler is a program (written in ASP.NET, PHP, Ruby, etc.) that reads the request, its’ headers, and cookies to check what is being requested and also update the information on the server if needed. </a:t>
            </a:r>
          </a:p>
          <a:p>
            <a:r>
              <a:rPr lang="en-US" dirty="0">
                <a:latin typeface="Bahnschrift SemiLight" panose="020B0502040204020203" pitchFamily="34" charset="0"/>
              </a:rPr>
              <a:t>Then it will assemble a response in a particular format (JSON, XML, HTML).</a:t>
            </a:r>
          </a:p>
        </p:txBody>
      </p:sp>
      <p:pic>
        <p:nvPicPr>
          <p:cNvPr id="4" name="Picture 3">
            <a:extLst>
              <a:ext uri="{FF2B5EF4-FFF2-40B4-BE49-F238E27FC236}">
                <a16:creationId xmlns:a16="http://schemas.microsoft.com/office/drawing/2014/main" id="{AD58117F-CD86-4F50-B3E3-D6BDAE3FEB2C}"/>
              </a:ext>
            </a:extLst>
          </p:cNvPr>
          <p:cNvPicPr>
            <a:picLocks noChangeAspect="1"/>
          </p:cNvPicPr>
          <p:nvPr/>
        </p:nvPicPr>
        <p:blipFill rotWithShape="1">
          <a:blip r:embed="rId2"/>
          <a:srcRect l="7812" t="40000" r="40859" b="20695"/>
          <a:stretch/>
        </p:blipFill>
        <p:spPr>
          <a:xfrm>
            <a:off x="2538730" y="3975735"/>
            <a:ext cx="6257925" cy="2695575"/>
          </a:xfrm>
          <a:prstGeom prst="rect">
            <a:avLst/>
          </a:prstGeom>
        </p:spPr>
      </p:pic>
    </p:spTree>
    <p:extLst>
      <p:ext uri="{BB962C8B-B14F-4D97-AF65-F5344CB8AC3E}">
        <p14:creationId xmlns:p14="http://schemas.microsoft.com/office/powerpoint/2010/main" val="444454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3D8CE3-DDFC-4525-84D7-3DCBC184EBBB}"/>
              </a:ext>
            </a:extLst>
          </p:cNvPr>
          <p:cNvSpPr txBox="1"/>
          <p:nvPr/>
        </p:nvSpPr>
        <p:spPr>
          <a:xfrm>
            <a:off x="406400" y="416561"/>
            <a:ext cx="10444479" cy="4062651"/>
          </a:xfrm>
          <a:prstGeom prst="rect">
            <a:avLst/>
          </a:prstGeom>
          <a:noFill/>
        </p:spPr>
        <p:txBody>
          <a:bodyPr wrap="square" rtlCol="0">
            <a:spAutoFit/>
          </a:bodyPr>
          <a:lstStyle/>
          <a:p>
            <a:r>
              <a:rPr lang="en-US" sz="2400" b="1" dirty="0">
                <a:latin typeface="Comic Sans MS" panose="030F0702030302020204" pitchFamily="66" charset="0"/>
              </a:rPr>
              <a:t>Common status codes </a:t>
            </a:r>
          </a:p>
          <a:p>
            <a:endParaRPr lang="en-US" dirty="0"/>
          </a:p>
          <a:p>
            <a:pPr marL="285750" indent="-285750">
              <a:buFont typeface="Arial" panose="020B0604020202020204" pitchFamily="34" charset="0"/>
              <a:buChar char="•"/>
            </a:pPr>
            <a:r>
              <a:rPr lang="en-US" b="1" dirty="0">
                <a:latin typeface="Bahnschrift SemiLight" panose="020B0502040204020203" pitchFamily="34" charset="0"/>
              </a:rPr>
              <a:t>200 OK</a:t>
            </a:r>
            <a:r>
              <a:rPr lang="en-US" dirty="0">
                <a:latin typeface="Bahnschrift SemiLight" panose="020B0502040204020203" pitchFamily="34" charset="0"/>
              </a:rPr>
              <a:t>: the request was successful, and the result is appended with the response message.</a:t>
            </a:r>
          </a:p>
          <a:p>
            <a:pPr marL="285750" indent="-285750">
              <a:buFont typeface="Arial" panose="020B0604020202020204" pitchFamily="34" charset="0"/>
              <a:buChar char="•"/>
            </a:pPr>
            <a:endParaRPr lang="en-US" dirty="0">
              <a:latin typeface="Bahnschrift SemiLight" panose="020B0502040204020203" pitchFamily="34" charset="0"/>
            </a:endParaRPr>
          </a:p>
          <a:p>
            <a:pPr marL="285750" indent="-285750">
              <a:buFont typeface="Arial" panose="020B0604020202020204" pitchFamily="34" charset="0"/>
              <a:buChar char="•"/>
            </a:pPr>
            <a:r>
              <a:rPr lang="en-US" b="1" dirty="0">
                <a:latin typeface="Bahnschrift SemiLight" panose="020B0502040204020203" pitchFamily="34" charset="0"/>
              </a:rPr>
              <a:t>404 File Not Found</a:t>
            </a:r>
            <a:r>
              <a:rPr lang="en-US" dirty="0">
                <a:latin typeface="Bahnschrift SemiLight" panose="020B0502040204020203" pitchFamily="34" charset="0"/>
              </a:rPr>
              <a:t>: the requested object doesn’t exist on the server.</a:t>
            </a:r>
          </a:p>
          <a:p>
            <a:pPr marL="285750" indent="-285750">
              <a:buFont typeface="Arial" panose="020B0604020202020204" pitchFamily="34" charset="0"/>
              <a:buChar char="•"/>
            </a:pPr>
            <a:endParaRPr lang="en-US" dirty="0">
              <a:latin typeface="Bahnschrift SemiLight" panose="020B0502040204020203" pitchFamily="34" charset="0"/>
            </a:endParaRPr>
          </a:p>
          <a:p>
            <a:pPr marL="285750" indent="-285750">
              <a:buFont typeface="Arial" panose="020B0604020202020204" pitchFamily="34" charset="0"/>
              <a:buChar char="•"/>
            </a:pPr>
            <a:r>
              <a:rPr lang="en-US" b="1" dirty="0">
                <a:latin typeface="Bahnschrift SemiLight" panose="020B0502040204020203" pitchFamily="34" charset="0"/>
              </a:rPr>
              <a:t>400 Bad Request</a:t>
            </a:r>
            <a:r>
              <a:rPr lang="en-US" dirty="0">
                <a:latin typeface="Bahnschrift SemiLight" panose="020B0502040204020203" pitchFamily="34" charset="0"/>
              </a:rPr>
              <a:t>: generic error code that indicates that the request was in a format that the server could not comprehend.</a:t>
            </a:r>
          </a:p>
          <a:p>
            <a:pPr marL="285750" indent="-285750">
              <a:buFont typeface="Arial" panose="020B0604020202020204" pitchFamily="34" charset="0"/>
              <a:buChar char="•"/>
            </a:pPr>
            <a:endParaRPr lang="en-US" dirty="0">
              <a:latin typeface="Bahnschrift SemiLight" panose="020B0502040204020203" pitchFamily="34" charset="0"/>
            </a:endParaRPr>
          </a:p>
          <a:p>
            <a:pPr marL="285750" indent="-285750">
              <a:buFont typeface="Arial" panose="020B0604020202020204" pitchFamily="34" charset="0"/>
              <a:buChar char="•"/>
            </a:pPr>
            <a:r>
              <a:rPr lang="en-US" b="1" dirty="0">
                <a:latin typeface="Bahnschrift SemiLight" panose="020B0502040204020203" pitchFamily="34" charset="0"/>
              </a:rPr>
              <a:t>500 HTTP Internal Server Error</a:t>
            </a:r>
            <a:r>
              <a:rPr lang="en-US" dirty="0">
                <a:latin typeface="Bahnschrift SemiLight" panose="020B0502040204020203" pitchFamily="34" charset="0"/>
              </a:rPr>
              <a:t>: the request could not be completed because the server encountered some unexpected error.</a:t>
            </a:r>
          </a:p>
          <a:p>
            <a:pPr marL="285750" indent="-285750">
              <a:buFont typeface="Arial" panose="020B0604020202020204" pitchFamily="34" charset="0"/>
              <a:buChar char="•"/>
            </a:pPr>
            <a:endParaRPr lang="en-US" dirty="0">
              <a:latin typeface="Bahnschrift SemiLight" panose="020B0502040204020203" pitchFamily="34" charset="0"/>
            </a:endParaRPr>
          </a:p>
          <a:p>
            <a:pPr marL="285750" indent="-285750">
              <a:buFont typeface="Arial" panose="020B0604020202020204" pitchFamily="34" charset="0"/>
              <a:buChar char="•"/>
            </a:pPr>
            <a:r>
              <a:rPr lang="en-US" b="1" dirty="0">
                <a:latin typeface="Bahnschrift SemiLight" panose="020B0502040204020203" pitchFamily="34" charset="0"/>
              </a:rPr>
              <a:t>505 HTTP Version Not Supported</a:t>
            </a:r>
            <a:r>
              <a:rPr lang="en-US" dirty="0">
                <a:latin typeface="Bahnschrift SemiLight" panose="020B0502040204020203" pitchFamily="34" charset="0"/>
              </a:rPr>
              <a:t>: the requested HTTP version is not supported by the server.</a:t>
            </a:r>
          </a:p>
          <a:p>
            <a:endParaRPr lang="en-US" dirty="0"/>
          </a:p>
        </p:txBody>
      </p:sp>
      <p:pic>
        <p:nvPicPr>
          <p:cNvPr id="3" name="Picture 2">
            <a:extLst>
              <a:ext uri="{FF2B5EF4-FFF2-40B4-BE49-F238E27FC236}">
                <a16:creationId xmlns:a16="http://schemas.microsoft.com/office/drawing/2014/main" id="{2D5BF302-D10C-49D8-98F8-6639747D9234}"/>
              </a:ext>
            </a:extLst>
          </p:cNvPr>
          <p:cNvPicPr>
            <a:picLocks noChangeAspect="1"/>
          </p:cNvPicPr>
          <p:nvPr/>
        </p:nvPicPr>
        <p:blipFill rotWithShape="1">
          <a:blip r:embed="rId2"/>
          <a:srcRect l="24765" t="36249" r="23047" b="26390"/>
          <a:stretch/>
        </p:blipFill>
        <p:spPr>
          <a:xfrm>
            <a:off x="2659380" y="4635358"/>
            <a:ext cx="5519420" cy="2222642"/>
          </a:xfrm>
          <a:prstGeom prst="rect">
            <a:avLst/>
          </a:prstGeom>
        </p:spPr>
      </p:pic>
    </p:spTree>
    <p:extLst>
      <p:ext uri="{BB962C8B-B14F-4D97-AF65-F5344CB8AC3E}">
        <p14:creationId xmlns:p14="http://schemas.microsoft.com/office/powerpoint/2010/main" val="874900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175624-EC02-4560-8D53-FB8F7855607B}"/>
              </a:ext>
            </a:extLst>
          </p:cNvPr>
          <p:cNvPicPr>
            <a:picLocks noChangeAspect="1"/>
          </p:cNvPicPr>
          <p:nvPr/>
        </p:nvPicPr>
        <p:blipFill rotWithShape="1">
          <a:blip r:embed="rId2"/>
          <a:srcRect l="26719" t="22500" r="27890" b="24722"/>
          <a:stretch/>
        </p:blipFill>
        <p:spPr>
          <a:xfrm>
            <a:off x="2668270" y="2764327"/>
            <a:ext cx="5534025" cy="3619500"/>
          </a:xfrm>
          <a:prstGeom prst="rect">
            <a:avLst/>
          </a:prstGeom>
        </p:spPr>
      </p:pic>
      <p:sp>
        <p:nvSpPr>
          <p:cNvPr id="3" name="TextBox 2">
            <a:extLst>
              <a:ext uri="{FF2B5EF4-FFF2-40B4-BE49-F238E27FC236}">
                <a16:creationId xmlns:a16="http://schemas.microsoft.com/office/drawing/2014/main" id="{16EAC189-075D-4A1A-B45B-3ABA4F4324D1}"/>
              </a:ext>
            </a:extLst>
          </p:cNvPr>
          <p:cNvSpPr txBox="1"/>
          <p:nvPr/>
        </p:nvSpPr>
        <p:spPr>
          <a:xfrm>
            <a:off x="483726" y="474173"/>
            <a:ext cx="9727074" cy="2123658"/>
          </a:xfrm>
          <a:prstGeom prst="rect">
            <a:avLst/>
          </a:prstGeom>
          <a:noFill/>
        </p:spPr>
        <p:txBody>
          <a:bodyPr wrap="square" rtlCol="0">
            <a:spAutoFit/>
          </a:bodyPr>
          <a:lstStyle/>
          <a:p>
            <a:r>
              <a:rPr lang="en-US" sz="2400" b="1" dirty="0">
                <a:latin typeface="Comic Sans MS" panose="030F0702030302020204" pitchFamily="66" charset="0"/>
              </a:rPr>
              <a:t>Understanding the architecture of a web browser</a:t>
            </a:r>
          </a:p>
          <a:p>
            <a:endParaRPr lang="en-US" b="1" dirty="0"/>
          </a:p>
          <a:p>
            <a:r>
              <a:rPr lang="en-US" dirty="0">
                <a:latin typeface="Bahnschrift SemiLight" panose="020B0502040204020203" pitchFamily="34" charset="0"/>
              </a:rPr>
              <a:t>A web browser is a software application that enables a user to access and display web pages or other online content through its graphical user interface. </a:t>
            </a:r>
          </a:p>
          <a:p>
            <a:endParaRPr lang="en-US" dirty="0">
              <a:latin typeface="Bahnschrift SemiLight" panose="020B0502040204020203" pitchFamily="34" charset="0"/>
            </a:endParaRPr>
          </a:p>
          <a:p>
            <a:r>
              <a:rPr lang="en-US" dirty="0">
                <a:latin typeface="Bahnschrift SemiLight" panose="020B0502040204020203" pitchFamily="34" charset="0"/>
              </a:rPr>
              <a:t>Refer to the image below to understand the key components involved in building a web browser.</a:t>
            </a:r>
          </a:p>
        </p:txBody>
      </p:sp>
    </p:spTree>
    <p:extLst>
      <p:ext uri="{BB962C8B-B14F-4D97-AF65-F5344CB8AC3E}">
        <p14:creationId xmlns:p14="http://schemas.microsoft.com/office/powerpoint/2010/main" val="4287384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C2E648-09CC-4142-8E61-43B330AC690D}"/>
              </a:ext>
            </a:extLst>
          </p:cNvPr>
          <p:cNvPicPr>
            <a:picLocks noChangeAspect="1"/>
          </p:cNvPicPr>
          <p:nvPr/>
        </p:nvPicPr>
        <p:blipFill rotWithShape="1">
          <a:blip r:embed="rId2"/>
          <a:srcRect l="22366" t="43195" r="26904" b="44583"/>
          <a:stretch/>
        </p:blipFill>
        <p:spPr>
          <a:xfrm>
            <a:off x="1024736" y="3596640"/>
            <a:ext cx="8363892" cy="1613781"/>
          </a:xfrm>
          <a:prstGeom prst="rect">
            <a:avLst/>
          </a:prstGeom>
        </p:spPr>
      </p:pic>
      <p:sp>
        <p:nvSpPr>
          <p:cNvPr id="3" name="TextBox 2">
            <a:extLst>
              <a:ext uri="{FF2B5EF4-FFF2-40B4-BE49-F238E27FC236}">
                <a16:creationId xmlns:a16="http://schemas.microsoft.com/office/drawing/2014/main" id="{9286DB69-20CD-4683-838F-740493A50993}"/>
              </a:ext>
            </a:extLst>
          </p:cNvPr>
          <p:cNvSpPr txBox="1"/>
          <p:nvPr/>
        </p:nvSpPr>
        <p:spPr>
          <a:xfrm>
            <a:off x="426085" y="526415"/>
            <a:ext cx="9561195" cy="2123658"/>
          </a:xfrm>
          <a:prstGeom prst="rect">
            <a:avLst/>
          </a:prstGeom>
          <a:noFill/>
        </p:spPr>
        <p:txBody>
          <a:bodyPr wrap="square" rtlCol="0">
            <a:spAutoFit/>
          </a:bodyPr>
          <a:lstStyle/>
          <a:p>
            <a:r>
              <a:rPr lang="en-US" sz="2400" b="1" dirty="0">
                <a:latin typeface="Comic Sans MS" panose="030F0702030302020204" pitchFamily="66" charset="0"/>
              </a:rPr>
              <a:t>Roles of Rendering Engine</a:t>
            </a:r>
          </a:p>
          <a:p>
            <a:endParaRPr lang="en-US" dirty="0"/>
          </a:p>
          <a:p>
            <a:r>
              <a:rPr lang="en-US" dirty="0">
                <a:latin typeface="Bahnschrift SemiLight" panose="020B0502040204020203" pitchFamily="34" charset="0"/>
              </a:rPr>
              <a:t>Once a user requests a particular document, the rendering engine starts fetching the content of the requested document. This is done via the networking layer.</a:t>
            </a:r>
          </a:p>
          <a:p>
            <a:endParaRPr lang="en-US" dirty="0">
              <a:latin typeface="Bahnschrift SemiLight" panose="020B0502040204020203" pitchFamily="34" charset="0"/>
            </a:endParaRPr>
          </a:p>
          <a:p>
            <a:r>
              <a:rPr lang="en-US" dirty="0">
                <a:latin typeface="Bahnschrift SemiLight" panose="020B0502040204020203" pitchFamily="34" charset="0"/>
              </a:rPr>
              <a:t> The rendering engine starts receiving the content of that specific document in chunks of 8 KBs from the networking layer. After this, the basic flow of the rendering engine begins</a:t>
            </a:r>
          </a:p>
        </p:txBody>
      </p:sp>
    </p:spTree>
    <p:extLst>
      <p:ext uri="{BB962C8B-B14F-4D97-AF65-F5344CB8AC3E}">
        <p14:creationId xmlns:p14="http://schemas.microsoft.com/office/powerpoint/2010/main" val="2638875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28317-D2E4-40C7-ACE0-C4820E3A41EF}"/>
              </a:ext>
            </a:extLst>
          </p:cNvPr>
          <p:cNvPicPr>
            <a:picLocks noChangeAspect="1"/>
          </p:cNvPicPr>
          <p:nvPr/>
        </p:nvPicPr>
        <p:blipFill rotWithShape="1">
          <a:blip r:embed="rId2"/>
          <a:srcRect l="5937" t="21250" r="61172" b="50000"/>
          <a:stretch/>
        </p:blipFill>
        <p:spPr>
          <a:xfrm>
            <a:off x="4444" y="2987040"/>
            <a:ext cx="5543088" cy="3870960"/>
          </a:xfrm>
          <a:prstGeom prst="rect">
            <a:avLst/>
          </a:prstGeom>
          <a:effectLst>
            <a:softEdge rad="50800"/>
          </a:effectLst>
        </p:spPr>
      </p:pic>
      <p:pic>
        <p:nvPicPr>
          <p:cNvPr id="3" name="Picture 2">
            <a:extLst>
              <a:ext uri="{FF2B5EF4-FFF2-40B4-BE49-F238E27FC236}">
                <a16:creationId xmlns:a16="http://schemas.microsoft.com/office/drawing/2014/main" id="{52B468FC-E48B-4AF9-BFE7-93C7D11F3E70}"/>
              </a:ext>
            </a:extLst>
          </p:cNvPr>
          <p:cNvPicPr>
            <a:picLocks noChangeAspect="1"/>
          </p:cNvPicPr>
          <p:nvPr/>
        </p:nvPicPr>
        <p:blipFill rotWithShape="1">
          <a:blip r:embed="rId3"/>
          <a:srcRect l="6563" t="21945" r="59766" b="33611"/>
          <a:stretch/>
        </p:blipFill>
        <p:spPr>
          <a:xfrm>
            <a:off x="6096000" y="2987040"/>
            <a:ext cx="5722031" cy="3870960"/>
          </a:xfrm>
          <a:prstGeom prst="rect">
            <a:avLst/>
          </a:prstGeom>
          <a:effectLst>
            <a:softEdge rad="50800"/>
          </a:effectLst>
        </p:spPr>
      </p:pic>
      <p:sp>
        <p:nvSpPr>
          <p:cNvPr id="4" name="TextBox 3">
            <a:extLst>
              <a:ext uri="{FF2B5EF4-FFF2-40B4-BE49-F238E27FC236}">
                <a16:creationId xmlns:a16="http://schemas.microsoft.com/office/drawing/2014/main" id="{7E62EF89-BFF3-4011-A80C-BE4909348867}"/>
              </a:ext>
            </a:extLst>
          </p:cNvPr>
          <p:cNvSpPr txBox="1"/>
          <p:nvPr/>
        </p:nvSpPr>
        <p:spPr>
          <a:xfrm>
            <a:off x="570865" y="389255"/>
            <a:ext cx="11050270" cy="2123658"/>
          </a:xfrm>
          <a:prstGeom prst="rect">
            <a:avLst/>
          </a:prstGeom>
          <a:noFill/>
        </p:spPr>
        <p:txBody>
          <a:bodyPr wrap="square" rtlCol="0">
            <a:spAutoFit/>
          </a:bodyPr>
          <a:lstStyle/>
          <a:p>
            <a:r>
              <a:rPr lang="en-US" sz="2400" b="1" dirty="0">
                <a:latin typeface="Comic Sans MS" panose="030F0702030302020204" pitchFamily="66" charset="0"/>
              </a:rPr>
              <a:t>Parsing </a:t>
            </a:r>
          </a:p>
          <a:p>
            <a:endParaRPr lang="en-US" dirty="0"/>
          </a:p>
          <a:p>
            <a:r>
              <a:rPr lang="en-US" dirty="0">
                <a:latin typeface="Bahnschrift SemiLight" panose="020B0502040204020203" pitchFamily="34" charset="0"/>
              </a:rPr>
              <a:t>Once the browser receives the first chunk of data, it can begin parsing the information received. Parsing is the step the browser takes to turn the data it receives over the network into the </a:t>
            </a:r>
            <a:r>
              <a:rPr lang="en-US" u="sng" dirty="0">
                <a:latin typeface="Bahnschrift SemiLight" panose="020B0502040204020203" pitchFamily="34" charset="0"/>
                <a:hlinkClick r:id="rId4">
                  <a:extLst>
                    <a:ext uri="{A12FA001-AC4F-418D-AE19-62706E023703}">
                      <ahyp:hlinkClr xmlns:ahyp="http://schemas.microsoft.com/office/drawing/2018/hyperlinkcolor" val="tx"/>
                    </a:ext>
                  </a:extLst>
                </a:hlinkClick>
              </a:rPr>
              <a:t>DOM</a:t>
            </a:r>
            <a:r>
              <a:rPr lang="en-US" dirty="0">
                <a:latin typeface="Bahnschrift SemiLight" panose="020B0502040204020203" pitchFamily="34" charset="0"/>
              </a:rPr>
              <a:t> and </a:t>
            </a:r>
            <a:r>
              <a:rPr lang="en-US" u="sng" dirty="0">
                <a:latin typeface="Bahnschrift SemiLight" panose="020B0502040204020203" pitchFamily="34" charset="0"/>
                <a:hlinkClick r:id="rId5">
                  <a:extLst>
                    <a:ext uri="{A12FA001-AC4F-418D-AE19-62706E023703}">
                      <ahyp:hlinkClr xmlns:ahyp="http://schemas.microsoft.com/office/drawing/2018/hyperlinkcolor" val="tx"/>
                    </a:ext>
                  </a:extLst>
                </a:hlinkClick>
              </a:rPr>
              <a:t>CSSOM</a:t>
            </a:r>
            <a:r>
              <a:rPr lang="en-US" dirty="0">
                <a:latin typeface="Bahnschrift SemiLight" panose="020B0502040204020203" pitchFamily="34" charset="0"/>
              </a:rPr>
              <a:t>, which is used by the renderer to paint a page to the screen.</a:t>
            </a:r>
          </a:p>
          <a:p>
            <a:endParaRPr lang="en-US" dirty="0">
              <a:latin typeface="Bahnschrift SemiLight" panose="020B0502040204020203" pitchFamily="34" charset="0"/>
            </a:endParaRPr>
          </a:p>
          <a:p>
            <a:r>
              <a:rPr lang="en-US" dirty="0">
                <a:latin typeface="Bahnschrift SemiLight" panose="020B0502040204020203" pitchFamily="34" charset="0"/>
              </a:rPr>
              <a:t>The DOM is the internal representation of the markup for the browser. </a:t>
            </a:r>
          </a:p>
        </p:txBody>
      </p:sp>
    </p:spTree>
    <p:extLst>
      <p:ext uri="{BB962C8B-B14F-4D97-AF65-F5344CB8AC3E}">
        <p14:creationId xmlns:p14="http://schemas.microsoft.com/office/powerpoint/2010/main" val="2687283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6C3053-3DD6-4674-AD2D-ED4FE6A7147E}"/>
              </a:ext>
            </a:extLst>
          </p:cNvPr>
          <p:cNvPicPr>
            <a:picLocks noChangeAspect="1"/>
          </p:cNvPicPr>
          <p:nvPr/>
        </p:nvPicPr>
        <p:blipFill rotWithShape="1">
          <a:blip r:embed="rId2"/>
          <a:srcRect l="23594" t="32083" r="26407" b="19583"/>
          <a:stretch/>
        </p:blipFill>
        <p:spPr>
          <a:xfrm>
            <a:off x="2256909" y="2897332"/>
            <a:ext cx="7435731" cy="4043178"/>
          </a:xfrm>
          <a:prstGeom prst="rect">
            <a:avLst/>
          </a:prstGeom>
        </p:spPr>
      </p:pic>
      <p:sp>
        <p:nvSpPr>
          <p:cNvPr id="10" name="TextBox 9">
            <a:extLst>
              <a:ext uri="{FF2B5EF4-FFF2-40B4-BE49-F238E27FC236}">
                <a16:creationId xmlns:a16="http://schemas.microsoft.com/office/drawing/2014/main" id="{2B8B400C-949D-42AE-AE70-FB2C677D229D}"/>
              </a:ext>
            </a:extLst>
          </p:cNvPr>
          <p:cNvSpPr txBox="1"/>
          <p:nvPr/>
        </p:nvSpPr>
        <p:spPr>
          <a:xfrm>
            <a:off x="431046" y="416288"/>
            <a:ext cx="9686925" cy="2308324"/>
          </a:xfrm>
          <a:prstGeom prst="rect">
            <a:avLst/>
          </a:prstGeom>
          <a:noFill/>
        </p:spPr>
        <p:txBody>
          <a:bodyPr wrap="square" rtlCol="0">
            <a:spAutoFit/>
          </a:bodyPr>
          <a:lstStyle/>
          <a:p>
            <a:pPr lvl="0" eaLnBrk="0" fontAlgn="base" hangingPunct="0">
              <a:spcBef>
                <a:spcPct val="0"/>
              </a:spcBef>
              <a:spcAft>
                <a:spcPct val="0"/>
              </a:spcAft>
            </a:pPr>
            <a:r>
              <a:rPr lang="en-US" altLang="en-US" dirty="0">
                <a:latin typeface="Bahnschrift SemiLight" panose="020B0502040204020203" pitchFamily="34" charset="0"/>
              </a:rPr>
              <a:t>When the parser finds non-blocking resources, such as an image, the browser will request those resources and continue parsing. Parsing can continue when a CSS file is encountered, but &lt;script&gt; tags—particularly those Without an </a:t>
            </a:r>
            <a:r>
              <a:rPr kumimoji="0" lang="en-US" altLang="en-US" b="0" i="0" u="sng" strike="noStrike" cap="none" normalizeH="0" baseline="0" dirty="0">
                <a:ln>
                  <a:noFill/>
                </a:ln>
                <a:effectLst/>
                <a:latin typeface="Bahnschrift SemiLight" panose="020B0502040204020203" pitchFamily="34" charset="0"/>
                <a:hlinkClick r:id="rId3">
                  <a:extLst>
                    <a:ext uri="{A12FA001-AC4F-418D-AE19-62706E023703}">
                      <ahyp:hlinkClr xmlns:ahyp="http://schemas.microsoft.com/office/drawing/2018/hyperlinkcolor" val="tx"/>
                    </a:ext>
                  </a:extLst>
                </a:hlinkClick>
              </a:rPr>
              <a:t>async</a:t>
            </a:r>
            <a:r>
              <a:rPr lang="en-US" altLang="en-US" dirty="0">
                <a:latin typeface="Bahnschrift SemiLight" panose="020B0502040204020203" pitchFamily="34" charset="0"/>
              </a:rPr>
              <a:t> or defer attribute—block rendering, and pause the parsing of HTML. </a:t>
            </a:r>
          </a:p>
          <a:p>
            <a:pPr lvl="0" eaLnBrk="0" fontAlgn="base" hangingPunct="0">
              <a:spcBef>
                <a:spcPct val="0"/>
              </a:spcBef>
              <a:spcAft>
                <a:spcPct val="0"/>
              </a:spcAft>
            </a:pPr>
            <a:endParaRPr lang="en-US" altLang="en-US" dirty="0">
              <a:latin typeface="Bahnschrift SemiLight" panose="020B0502040204020203" pitchFamily="34" charset="0"/>
            </a:endParaRPr>
          </a:p>
          <a:p>
            <a:pPr lvl="0" eaLnBrk="0" fontAlgn="base" hangingPunct="0">
              <a:spcBef>
                <a:spcPct val="0"/>
              </a:spcBef>
              <a:spcAft>
                <a:spcPct val="0"/>
              </a:spcAft>
            </a:pPr>
            <a:r>
              <a:rPr lang="en-US" altLang="en-US" dirty="0">
                <a:latin typeface="Bahnschrift SemiLight" panose="020B0502040204020203" pitchFamily="34" charset="0"/>
              </a:rPr>
              <a:t>Though the browser's preload scanner hastens this process, excessive scripts can still be a significant bottleneck</a:t>
            </a:r>
            <a:r>
              <a:rPr kumimoji="0" lang="en-US" altLang="en-US" b="0" i="0" u="none" strike="noStrike" cap="none" normalizeH="0" baseline="0" dirty="0">
                <a:ln>
                  <a:noFill/>
                </a:ln>
                <a:effectLst/>
                <a:latin typeface="Bahnschrift SemiLight" panose="020B0502040204020203" pitchFamily="34" charset="0"/>
              </a:rPr>
              <a:t> </a:t>
            </a:r>
          </a:p>
          <a:p>
            <a:endParaRPr lang="en-US" dirty="0"/>
          </a:p>
        </p:txBody>
      </p:sp>
    </p:spTree>
    <p:extLst>
      <p:ext uri="{BB962C8B-B14F-4D97-AF65-F5344CB8AC3E}">
        <p14:creationId xmlns:p14="http://schemas.microsoft.com/office/powerpoint/2010/main" val="325056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121261-3A02-4B31-A818-3BBD997206A5}"/>
              </a:ext>
            </a:extLst>
          </p:cNvPr>
          <p:cNvSpPr txBox="1"/>
          <p:nvPr/>
        </p:nvSpPr>
        <p:spPr>
          <a:xfrm>
            <a:off x="519113" y="469642"/>
            <a:ext cx="9629775" cy="3231654"/>
          </a:xfrm>
          <a:prstGeom prst="rect">
            <a:avLst/>
          </a:prstGeom>
          <a:noFill/>
        </p:spPr>
        <p:txBody>
          <a:bodyPr wrap="square" rtlCol="0">
            <a:spAutoFit/>
          </a:bodyPr>
          <a:lstStyle/>
          <a:p>
            <a:r>
              <a:rPr lang="en-US" sz="2400" b="1" dirty="0">
                <a:latin typeface="Comic Sans MS" panose="030F0702030302020204" pitchFamily="66" charset="0"/>
              </a:rPr>
              <a:t>Preload Scanner</a:t>
            </a:r>
          </a:p>
          <a:p>
            <a:endParaRPr lang="en-US" dirty="0"/>
          </a:p>
          <a:p>
            <a:r>
              <a:rPr lang="en-US" dirty="0">
                <a:latin typeface="Bahnschrift SemiLight" panose="020B0502040204020203" pitchFamily="34" charset="0"/>
              </a:rPr>
              <a:t>While the browser builds the DOM tree, this process occupies the main thread. As this happens, the </a:t>
            </a:r>
            <a:r>
              <a:rPr lang="en-US" i="1" dirty="0">
                <a:latin typeface="Bahnschrift SemiLight" panose="020B0502040204020203" pitchFamily="34" charset="0"/>
              </a:rPr>
              <a:t>preload scanner</a:t>
            </a:r>
            <a:r>
              <a:rPr lang="en-US" dirty="0">
                <a:latin typeface="Bahnschrift SemiLight" panose="020B0502040204020203" pitchFamily="34" charset="0"/>
              </a:rPr>
              <a:t> will parse through the content available and request high priority resources like CSS, JavaScript, and web fonts. </a:t>
            </a:r>
          </a:p>
          <a:p>
            <a:endParaRPr lang="en-US" dirty="0">
              <a:latin typeface="Bahnschrift SemiLight" panose="020B0502040204020203" pitchFamily="34" charset="0"/>
            </a:endParaRPr>
          </a:p>
          <a:p>
            <a:r>
              <a:rPr lang="en-US" dirty="0">
                <a:latin typeface="Bahnschrift SemiLight" panose="020B0502040204020203" pitchFamily="34" charset="0"/>
              </a:rPr>
              <a:t>Thanks to the preload scanner, we don't have to wait until the parser finds a reference to an external resource to request it. It will retrieve resources in the background so that by the time the main HTML parser reaches requested assets, they may possibly already be in flight, or have been downloaded. The optimizations the preload scanner provides reduce blockages.</a:t>
            </a:r>
          </a:p>
        </p:txBody>
      </p:sp>
      <p:pic>
        <p:nvPicPr>
          <p:cNvPr id="3" name="Picture 2">
            <a:extLst>
              <a:ext uri="{FF2B5EF4-FFF2-40B4-BE49-F238E27FC236}">
                <a16:creationId xmlns:a16="http://schemas.microsoft.com/office/drawing/2014/main" id="{D409C5BC-62A1-4161-B0ED-C94E20C71A57}"/>
              </a:ext>
            </a:extLst>
          </p:cNvPr>
          <p:cNvPicPr>
            <a:picLocks noChangeAspect="1"/>
          </p:cNvPicPr>
          <p:nvPr/>
        </p:nvPicPr>
        <p:blipFill rotWithShape="1">
          <a:blip r:embed="rId2"/>
          <a:srcRect l="25625" t="54722" r="28125" b="26389"/>
          <a:stretch/>
        </p:blipFill>
        <p:spPr>
          <a:xfrm>
            <a:off x="303212" y="4337250"/>
            <a:ext cx="5638800" cy="1295400"/>
          </a:xfrm>
          <a:prstGeom prst="rect">
            <a:avLst/>
          </a:prstGeom>
          <a:effectLst>
            <a:softEdge rad="38100"/>
          </a:effectLst>
        </p:spPr>
      </p:pic>
      <p:pic>
        <p:nvPicPr>
          <p:cNvPr id="4" name="Picture 3">
            <a:extLst>
              <a:ext uri="{FF2B5EF4-FFF2-40B4-BE49-F238E27FC236}">
                <a16:creationId xmlns:a16="http://schemas.microsoft.com/office/drawing/2014/main" id="{5798885E-6298-4074-B354-76B664687CFD}"/>
              </a:ext>
            </a:extLst>
          </p:cNvPr>
          <p:cNvPicPr>
            <a:picLocks noChangeAspect="1"/>
          </p:cNvPicPr>
          <p:nvPr/>
        </p:nvPicPr>
        <p:blipFill rotWithShape="1">
          <a:blip r:embed="rId3"/>
          <a:srcRect l="9297" t="3056" r="9453" b="2917"/>
          <a:stretch/>
        </p:blipFill>
        <p:spPr>
          <a:xfrm>
            <a:off x="6797040" y="3753184"/>
            <a:ext cx="4048125" cy="2635174"/>
          </a:xfrm>
          <a:prstGeom prst="rect">
            <a:avLst/>
          </a:prstGeom>
          <a:effectLst>
            <a:softEdge rad="25400"/>
          </a:effectLst>
        </p:spPr>
      </p:pic>
    </p:spTree>
    <p:extLst>
      <p:ext uri="{BB962C8B-B14F-4D97-AF65-F5344CB8AC3E}">
        <p14:creationId xmlns:p14="http://schemas.microsoft.com/office/powerpoint/2010/main" val="3588985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004F60-3A34-44FC-B4D0-BD5B760B8E8C}"/>
              </a:ext>
            </a:extLst>
          </p:cNvPr>
          <p:cNvPicPr>
            <a:picLocks noChangeAspect="1"/>
          </p:cNvPicPr>
          <p:nvPr/>
        </p:nvPicPr>
        <p:blipFill rotWithShape="1">
          <a:blip r:embed="rId2"/>
          <a:srcRect l="19766" t="22500" r="23828" b="31667"/>
          <a:stretch/>
        </p:blipFill>
        <p:spPr>
          <a:xfrm>
            <a:off x="1882140" y="3429000"/>
            <a:ext cx="6877050" cy="3143250"/>
          </a:xfrm>
          <a:prstGeom prst="rect">
            <a:avLst/>
          </a:prstGeom>
        </p:spPr>
      </p:pic>
      <p:sp>
        <p:nvSpPr>
          <p:cNvPr id="3" name="TextBox 2">
            <a:extLst>
              <a:ext uri="{FF2B5EF4-FFF2-40B4-BE49-F238E27FC236}">
                <a16:creationId xmlns:a16="http://schemas.microsoft.com/office/drawing/2014/main" id="{424F82EE-D831-49A1-8D26-636C28544056}"/>
              </a:ext>
            </a:extLst>
          </p:cNvPr>
          <p:cNvSpPr txBox="1"/>
          <p:nvPr/>
        </p:nvSpPr>
        <p:spPr>
          <a:xfrm>
            <a:off x="615314" y="474345"/>
            <a:ext cx="9267825" cy="2954655"/>
          </a:xfrm>
          <a:prstGeom prst="rect">
            <a:avLst/>
          </a:prstGeom>
          <a:noFill/>
        </p:spPr>
        <p:txBody>
          <a:bodyPr wrap="square" rtlCol="0">
            <a:spAutoFit/>
          </a:bodyPr>
          <a:lstStyle/>
          <a:p>
            <a:r>
              <a:rPr lang="en-US" sz="2400" b="1" dirty="0">
                <a:latin typeface="Comic Sans MS" panose="030F0702030302020204" pitchFamily="66" charset="0"/>
              </a:rPr>
              <a:t>Render </a:t>
            </a:r>
          </a:p>
          <a:p>
            <a:endParaRPr lang="en-US" dirty="0"/>
          </a:p>
          <a:p>
            <a:r>
              <a:rPr lang="en-US" dirty="0">
                <a:latin typeface="Bahnschrift SemiLight" panose="020B0502040204020203" pitchFamily="34" charset="0"/>
              </a:rPr>
              <a:t>Rendering steps include style, layout, paint and, in some cases, compositing. </a:t>
            </a:r>
          </a:p>
          <a:p>
            <a:r>
              <a:rPr lang="en-US" dirty="0">
                <a:latin typeface="Bahnschrift SemiLight" panose="020B0502040204020203" pitchFamily="34" charset="0"/>
              </a:rPr>
              <a:t>The CSSOM and DOM trees created in the parsing step are combined into a render tree which is then used to compute the layout of every visible element, which is then painted to the screen. </a:t>
            </a:r>
          </a:p>
          <a:p>
            <a:endParaRPr lang="en-US" dirty="0">
              <a:latin typeface="Bahnschrift SemiLight" panose="020B0502040204020203" pitchFamily="34" charset="0"/>
            </a:endParaRPr>
          </a:p>
          <a:p>
            <a:r>
              <a:rPr lang="en-US" dirty="0">
                <a:latin typeface="Bahnschrift SemiLight" panose="020B0502040204020203" pitchFamily="34" charset="0"/>
              </a:rPr>
              <a:t>In some cases, content can be promoted to their own layers and composited, improving performance by painting portions of the screen on the GPU instead of the CPU, freeing up the main thread.</a:t>
            </a:r>
          </a:p>
        </p:txBody>
      </p:sp>
    </p:spTree>
    <p:extLst>
      <p:ext uri="{BB962C8B-B14F-4D97-AF65-F5344CB8AC3E}">
        <p14:creationId xmlns:p14="http://schemas.microsoft.com/office/powerpoint/2010/main" val="3726235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0AFEB4-2DFA-44BE-94B9-012C2D93E4B9}"/>
              </a:ext>
            </a:extLst>
          </p:cNvPr>
          <p:cNvSpPr txBox="1"/>
          <p:nvPr/>
        </p:nvSpPr>
        <p:spPr>
          <a:xfrm>
            <a:off x="531494" y="577215"/>
            <a:ext cx="9923145" cy="3231654"/>
          </a:xfrm>
          <a:prstGeom prst="rect">
            <a:avLst/>
          </a:prstGeom>
          <a:noFill/>
        </p:spPr>
        <p:txBody>
          <a:bodyPr wrap="square" rtlCol="0">
            <a:spAutoFit/>
          </a:bodyPr>
          <a:lstStyle/>
          <a:p>
            <a:r>
              <a:rPr lang="en-US" sz="2400" b="1" dirty="0">
                <a:latin typeface="Comic Sans MS" panose="030F0702030302020204" pitchFamily="66" charset="0"/>
              </a:rPr>
              <a:t>Layout</a:t>
            </a:r>
          </a:p>
          <a:p>
            <a:endParaRPr lang="en-US" dirty="0"/>
          </a:p>
          <a:p>
            <a:r>
              <a:rPr lang="en-US" i="1" dirty="0">
                <a:latin typeface="Bahnschrift SemiLight" panose="020B0502040204020203" pitchFamily="34" charset="0"/>
              </a:rPr>
              <a:t>Layout</a:t>
            </a:r>
            <a:r>
              <a:rPr lang="en-US" dirty="0">
                <a:latin typeface="Bahnschrift SemiLight" panose="020B0502040204020203" pitchFamily="34" charset="0"/>
              </a:rPr>
              <a:t> is the process by which the width, height, and location of all the nodes in the render tree are determined, plus the determination of the size and position of each object on the page.</a:t>
            </a:r>
          </a:p>
          <a:p>
            <a:endParaRPr lang="en-US" dirty="0">
              <a:latin typeface="Bahnschrift SemiLight" panose="020B0502040204020203" pitchFamily="34" charset="0"/>
            </a:endParaRPr>
          </a:p>
          <a:p>
            <a:r>
              <a:rPr lang="en-US" dirty="0">
                <a:latin typeface="Bahnschrift SemiLight" panose="020B0502040204020203" pitchFamily="34" charset="0"/>
              </a:rPr>
              <a:t>Once the render tree is built, layout commences. The render tree identified which nodes are displayed (even if invisible) along with their computed styles, but not the dimensions or location of each node. </a:t>
            </a:r>
          </a:p>
          <a:p>
            <a:endParaRPr lang="en-US" dirty="0">
              <a:latin typeface="Bahnschrift SemiLight" panose="020B0502040204020203" pitchFamily="34" charset="0"/>
            </a:endParaRPr>
          </a:p>
          <a:p>
            <a:r>
              <a:rPr lang="en-US" dirty="0">
                <a:latin typeface="Bahnschrift SemiLight" panose="020B0502040204020203" pitchFamily="34" charset="0"/>
              </a:rPr>
              <a:t>To determine the exact size and location of each object, the browser starts at the root of the render tree and traverses it.</a:t>
            </a:r>
          </a:p>
        </p:txBody>
      </p:sp>
      <p:pic>
        <p:nvPicPr>
          <p:cNvPr id="3" name="Picture 2">
            <a:extLst>
              <a:ext uri="{FF2B5EF4-FFF2-40B4-BE49-F238E27FC236}">
                <a16:creationId xmlns:a16="http://schemas.microsoft.com/office/drawing/2014/main" id="{9D48DCBB-4539-4F90-86D7-573E7041E874}"/>
              </a:ext>
            </a:extLst>
          </p:cNvPr>
          <p:cNvPicPr>
            <a:picLocks noChangeAspect="1"/>
          </p:cNvPicPr>
          <p:nvPr/>
        </p:nvPicPr>
        <p:blipFill rotWithShape="1">
          <a:blip r:embed="rId2"/>
          <a:srcRect l="17418" t="13927" r="38915" b="21036"/>
          <a:stretch/>
        </p:blipFill>
        <p:spPr>
          <a:xfrm>
            <a:off x="3921760" y="3749040"/>
            <a:ext cx="3710923" cy="3108960"/>
          </a:xfrm>
          <a:prstGeom prst="rect">
            <a:avLst/>
          </a:prstGeom>
          <a:effectLst>
            <a:softEdge rad="50800"/>
          </a:effectLst>
        </p:spPr>
      </p:pic>
    </p:spTree>
    <p:extLst>
      <p:ext uri="{BB962C8B-B14F-4D97-AF65-F5344CB8AC3E}">
        <p14:creationId xmlns:p14="http://schemas.microsoft.com/office/powerpoint/2010/main" val="277596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E4301-4EEC-4A48-87A5-C31098E27356}"/>
              </a:ext>
            </a:extLst>
          </p:cNvPr>
          <p:cNvPicPr>
            <a:picLocks noChangeAspect="1"/>
          </p:cNvPicPr>
          <p:nvPr/>
        </p:nvPicPr>
        <p:blipFill rotWithShape="1">
          <a:blip r:embed="rId2"/>
          <a:srcRect l="14453" t="22362" r="15390" b="13749"/>
          <a:stretch/>
        </p:blipFill>
        <p:spPr>
          <a:xfrm>
            <a:off x="1200150" y="1514474"/>
            <a:ext cx="8553450" cy="4381501"/>
          </a:xfrm>
          <a:prstGeom prst="rect">
            <a:avLst/>
          </a:prstGeom>
        </p:spPr>
      </p:pic>
      <p:sp>
        <p:nvSpPr>
          <p:cNvPr id="3" name="TextBox 2">
            <a:extLst>
              <a:ext uri="{FF2B5EF4-FFF2-40B4-BE49-F238E27FC236}">
                <a16:creationId xmlns:a16="http://schemas.microsoft.com/office/drawing/2014/main" id="{B865CD59-872C-45F7-9955-FA31D5399EFD}"/>
              </a:ext>
            </a:extLst>
          </p:cNvPr>
          <p:cNvSpPr txBox="1"/>
          <p:nvPr/>
        </p:nvSpPr>
        <p:spPr>
          <a:xfrm>
            <a:off x="4335780" y="409575"/>
            <a:ext cx="4591050" cy="461665"/>
          </a:xfrm>
          <a:prstGeom prst="rect">
            <a:avLst/>
          </a:prstGeom>
          <a:noFill/>
        </p:spPr>
        <p:txBody>
          <a:bodyPr wrap="square" rtlCol="0">
            <a:spAutoFit/>
          </a:bodyPr>
          <a:lstStyle/>
          <a:p>
            <a:r>
              <a:rPr lang="en-US" sz="2400" b="1" dirty="0">
                <a:latin typeface="Comic Sans MS" panose="030F0702030302020204" pitchFamily="66" charset="0"/>
              </a:rPr>
              <a:t>Basic Flow</a:t>
            </a:r>
            <a:r>
              <a:rPr lang="en-US" u="sng" dirty="0">
                <a:latin typeface="Comic Sans MS" panose="030F0702030302020204" pitchFamily="66" charset="0"/>
              </a:rPr>
              <a:t> </a:t>
            </a:r>
          </a:p>
        </p:txBody>
      </p:sp>
    </p:spTree>
    <p:extLst>
      <p:ext uri="{BB962C8B-B14F-4D97-AF65-F5344CB8AC3E}">
        <p14:creationId xmlns:p14="http://schemas.microsoft.com/office/powerpoint/2010/main" val="4250356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playback">
            <a:hlinkClick r:id="" action="ppaction://media"/>
            <a:extLst>
              <a:ext uri="{FF2B5EF4-FFF2-40B4-BE49-F238E27FC236}">
                <a16:creationId xmlns:a16="http://schemas.microsoft.com/office/drawing/2014/main" id="{FB7EDE4A-1ECC-4CF2-B66B-45DC2A294B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1040" y="560784"/>
            <a:ext cx="10048240" cy="5736432"/>
          </a:xfrm>
          <a:prstGeom prst="rect">
            <a:avLst/>
          </a:prstGeom>
        </p:spPr>
      </p:pic>
      <p:sp>
        <p:nvSpPr>
          <p:cNvPr id="3" name="TextBox 2">
            <a:extLst>
              <a:ext uri="{FF2B5EF4-FFF2-40B4-BE49-F238E27FC236}">
                <a16:creationId xmlns:a16="http://schemas.microsoft.com/office/drawing/2014/main" id="{E9440C4F-31F7-4198-A10D-A0279C5B4A8F}"/>
              </a:ext>
            </a:extLst>
          </p:cNvPr>
          <p:cNvSpPr txBox="1"/>
          <p:nvPr/>
        </p:nvSpPr>
        <p:spPr>
          <a:xfrm>
            <a:off x="4033519" y="84355"/>
            <a:ext cx="3091815" cy="400110"/>
          </a:xfrm>
          <a:prstGeom prst="rect">
            <a:avLst/>
          </a:prstGeom>
          <a:noFill/>
        </p:spPr>
        <p:txBody>
          <a:bodyPr wrap="square" rtlCol="0">
            <a:spAutoFit/>
          </a:bodyPr>
          <a:lstStyle/>
          <a:p>
            <a:r>
              <a:rPr lang="en-US" sz="2000" b="1" dirty="0">
                <a:latin typeface="Comic Sans MS" panose="030F0702030302020204" pitchFamily="66" charset="0"/>
              </a:rPr>
              <a:t>Visualization of Layout</a:t>
            </a:r>
          </a:p>
        </p:txBody>
      </p:sp>
    </p:spTree>
    <p:extLst>
      <p:ext uri="{BB962C8B-B14F-4D97-AF65-F5344CB8AC3E}">
        <p14:creationId xmlns:p14="http://schemas.microsoft.com/office/powerpoint/2010/main" val="236996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459613-904A-4D6B-AE13-4A4E7B3EBFA9}"/>
              </a:ext>
            </a:extLst>
          </p:cNvPr>
          <p:cNvSpPr txBox="1"/>
          <p:nvPr/>
        </p:nvSpPr>
        <p:spPr>
          <a:xfrm>
            <a:off x="546100" y="457200"/>
            <a:ext cx="9817100" cy="2677656"/>
          </a:xfrm>
          <a:prstGeom prst="rect">
            <a:avLst/>
          </a:prstGeom>
          <a:noFill/>
        </p:spPr>
        <p:txBody>
          <a:bodyPr wrap="square" rtlCol="0">
            <a:spAutoFit/>
          </a:bodyPr>
          <a:lstStyle/>
          <a:p>
            <a:r>
              <a:rPr lang="en-US" sz="2400" b="1" dirty="0">
                <a:latin typeface="Comic Sans MS" panose="030F0702030302020204" pitchFamily="66" charset="0"/>
              </a:rPr>
              <a:t>Paint</a:t>
            </a:r>
          </a:p>
          <a:p>
            <a:endParaRPr lang="en-US" dirty="0"/>
          </a:p>
          <a:p>
            <a:r>
              <a:rPr lang="en-US" dirty="0">
                <a:latin typeface="Bahnschrift SemiLight" panose="020B0502040204020203" pitchFamily="34" charset="0"/>
              </a:rPr>
              <a:t>The last step in the critical rendering path is painting the individual nodes to the screen, the first occurrence of which is called the Frist meaningful paint.</a:t>
            </a:r>
          </a:p>
          <a:p>
            <a:endParaRPr lang="en-US" dirty="0">
              <a:latin typeface="Bahnschrift SemiLight" panose="020B0502040204020203" pitchFamily="34" charset="0"/>
            </a:endParaRPr>
          </a:p>
          <a:p>
            <a:r>
              <a:rPr lang="en-US" dirty="0">
                <a:latin typeface="Bahnschrift SemiLight" panose="020B0502040204020203" pitchFamily="34" charset="0"/>
              </a:rPr>
              <a:t>In the painting or rasterization phase, the browser converts each box calculated in the layout phase to actual pixels on the screen. Painting involves drawing every visual part of an element to the screen, including text, colors, borders, shadows, and replaced elements like buttons and images. The browser needs to do this super quickly.</a:t>
            </a:r>
          </a:p>
        </p:txBody>
      </p:sp>
      <p:pic>
        <p:nvPicPr>
          <p:cNvPr id="3" name="Picture 2">
            <a:extLst>
              <a:ext uri="{FF2B5EF4-FFF2-40B4-BE49-F238E27FC236}">
                <a16:creationId xmlns:a16="http://schemas.microsoft.com/office/drawing/2014/main" id="{A59F349E-A7F5-485D-AE35-D9FB764D36DE}"/>
              </a:ext>
            </a:extLst>
          </p:cNvPr>
          <p:cNvPicPr>
            <a:picLocks noChangeAspect="1"/>
          </p:cNvPicPr>
          <p:nvPr/>
        </p:nvPicPr>
        <p:blipFill rotWithShape="1">
          <a:blip r:embed="rId2"/>
          <a:srcRect l="10078" t="23333" r="33595" b="30891"/>
          <a:stretch/>
        </p:blipFill>
        <p:spPr>
          <a:xfrm>
            <a:off x="0" y="3627239"/>
            <a:ext cx="9255760" cy="3139321"/>
          </a:xfrm>
          <a:prstGeom prst="rect">
            <a:avLst/>
          </a:prstGeom>
        </p:spPr>
      </p:pic>
    </p:spTree>
    <p:extLst>
      <p:ext uri="{BB962C8B-B14F-4D97-AF65-F5344CB8AC3E}">
        <p14:creationId xmlns:p14="http://schemas.microsoft.com/office/powerpoint/2010/main" val="2018448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273441-07F0-485A-A76C-A3CBD270DF72}"/>
              </a:ext>
            </a:extLst>
          </p:cNvPr>
          <p:cNvPicPr>
            <a:picLocks noChangeAspect="1"/>
          </p:cNvPicPr>
          <p:nvPr/>
        </p:nvPicPr>
        <p:blipFill rotWithShape="1">
          <a:blip r:embed="rId2"/>
          <a:srcRect r="833" b="5926"/>
          <a:stretch/>
        </p:blipFill>
        <p:spPr>
          <a:xfrm>
            <a:off x="904240" y="1133906"/>
            <a:ext cx="9489440" cy="5063693"/>
          </a:xfrm>
          <a:prstGeom prst="rect">
            <a:avLst/>
          </a:prstGeom>
        </p:spPr>
      </p:pic>
      <p:sp>
        <p:nvSpPr>
          <p:cNvPr id="3" name="TextBox 2">
            <a:extLst>
              <a:ext uri="{FF2B5EF4-FFF2-40B4-BE49-F238E27FC236}">
                <a16:creationId xmlns:a16="http://schemas.microsoft.com/office/drawing/2014/main" id="{F5C4E3DF-7242-45EE-8816-292E29323993}"/>
              </a:ext>
            </a:extLst>
          </p:cNvPr>
          <p:cNvSpPr txBox="1"/>
          <p:nvPr/>
        </p:nvSpPr>
        <p:spPr>
          <a:xfrm>
            <a:off x="4297680" y="190192"/>
            <a:ext cx="5019040" cy="461665"/>
          </a:xfrm>
          <a:prstGeom prst="rect">
            <a:avLst/>
          </a:prstGeom>
          <a:noFill/>
        </p:spPr>
        <p:txBody>
          <a:bodyPr wrap="square" rtlCol="0">
            <a:spAutoFit/>
          </a:bodyPr>
          <a:lstStyle/>
          <a:p>
            <a:r>
              <a:rPr lang="en-US" sz="2400" b="1" dirty="0">
                <a:latin typeface="Comic Sans MS" panose="030F0702030302020204" pitchFamily="66" charset="0"/>
              </a:rPr>
              <a:t>Final Out Come</a:t>
            </a:r>
            <a:r>
              <a:rPr lang="en-US" dirty="0"/>
              <a:t> </a:t>
            </a:r>
          </a:p>
        </p:txBody>
      </p:sp>
    </p:spTree>
    <p:extLst>
      <p:ext uri="{BB962C8B-B14F-4D97-AF65-F5344CB8AC3E}">
        <p14:creationId xmlns:p14="http://schemas.microsoft.com/office/powerpoint/2010/main" val="2103995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B3B4B-EF91-456A-B733-72ABF7C43512}"/>
              </a:ext>
            </a:extLst>
          </p:cNvPr>
          <p:cNvSpPr/>
          <p:nvPr/>
        </p:nvSpPr>
        <p:spPr>
          <a:xfrm>
            <a:off x="2692401" y="2825095"/>
            <a:ext cx="5387932"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p>
        </p:txBody>
      </p:sp>
    </p:spTree>
    <p:extLst>
      <p:ext uri="{BB962C8B-B14F-4D97-AF65-F5344CB8AC3E}">
        <p14:creationId xmlns:p14="http://schemas.microsoft.com/office/powerpoint/2010/main" val="329287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8CAFF2-5BEA-4EC5-BA2A-334B382A4453}"/>
              </a:ext>
            </a:extLst>
          </p:cNvPr>
          <p:cNvSpPr txBox="1"/>
          <p:nvPr/>
        </p:nvSpPr>
        <p:spPr>
          <a:xfrm>
            <a:off x="466724" y="241242"/>
            <a:ext cx="10325101" cy="1569660"/>
          </a:xfrm>
          <a:prstGeom prst="rect">
            <a:avLst/>
          </a:prstGeom>
          <a:noFill/>
        </p:spPr>
        <p:txBody>
          <a:bodyPr wrap="square" rtlCol="0">
            <a:spAutoFit/>
          </a:bodyPr>
          <a:lstStyle/>
          <a:p>
            <a:r>
              <a:rPr lang="en-US" sz="2400" b="1" dirty="0">
                <a:latin typeface="Comic Sans MS" panose="030F0702030302020204" pitchFamily="66" charset="0"/>
              </a:rPr>
              <a:t>What is internet ?</a:t>
            </a:r>
          </a:p>
          <a:p>
            <a:endParaRPr lang="en-US" dirty="0"/>
          </a:p>
          <a:p>
            <a:r>
              <a:rPr lang="en-US" dirty="0">
                <a:latin typeface="Bahnschrift SemiLight" panose="020B0502040204020203" pitchFamily="34" charset="0"/>
              </a:rPr>
              <a:t>The Internet is a vast network that connects computers all over the world. Through the Internet, people can share information and communicate from anywhere with an Internet connection.</a:t>
            </a:r>
          </a:p>
          <a:p>
            <a:endParaRPr lang="en-US" dirty="0"/>
          </a:p>
        </p:txBody>
      </p:sp>
      <p:pic>
        <p:nvPicPr>
          <p:cNvPr id="3" name="Picture 2">
            <a:extLst>
              <a:ext uri="{FF2B5EF4-FFF2-40B4-BE49-F238E27FC236}">
                <a16:creationId xmlns:a16="http://schemas.microsoft.com/office/drawing/2014/main" id="{2F3A02EC-624D-4460-A224-6D7620D3E017}"/>
              </a:ext>
            </a:extLst>
          </p:cNvPr>
          <p:cNvPicPr>
            <a:picLocks noChangeAspect="1"/>
          </p:cNvPicPr>
          <p:nvPr/>
        </p:nvPicPr>
        <p:blipFill rotWithShape="1">
          <a:blip r:embed="rId2"/>
          <a:srcRect t="11944" r="29922" b="6250"/>
          <a:stretch/>
        </p:blipFill>
        <p:spPr>
          <a:xfrm>
            <a:off x="342900" y="1804205"/>
            <a:ext cx="7581900" cy="4750442"/>
          </a:xfrm>
          <a:prstGeom prst="rect">
            <a:avLst/>
          </a:prstGeom>
          <a:effectLst>
            <a:softEdge rad="88900"/>
          </a:effectLst>
        </p:spPr>
      </p:pic>
      <p:pic>
        <p:nvPicPr>
          <p:cNvPr id="5" name="Picture 4">
            <a:extLst>
              <a:ext uri="{FF2B5EF4-FFF2-40B4-BE49-F238E27FC236}">
                <a16:creationId xmlns:a16="http://schemas.microsoft.com/office/drawing/2014/main" id="{7CBACD87-54AC-4AD2-AF4F-B2B0ED5C8B38}"/>
              </a:ext>
            </a:extLst>
          </p:cNvPr>
          <p:cNvPicPr>
            <a:picLocks noChangeAspect="1"/>
          </p:cNvPicPr>
          <p:nvPr/>
        </p:nvPicPr>
        <p:blipFill rotWithShape="1">
          <a:blip r:embed="rId3"/>
          <a:srcRect l="62031" t="27792" r="6328" b="41389"/>
          <a:stretch/>
        </p:blipFill>
        <p:spPr>
          <a:xfrm>
            <a:off x="7996443" y="3255501"/>
            <a:ext cx="3016997" cy="1653016"/>
          </a:xfrm>
          <a:prstGeom prst="rect">
            <a:avLst/>
          </a:prstGeom>
          <a:effectLst>
            <a:softEdge rad="63500"/>
          </a:effectLst>
        </p:spPr>
      </p:pic>
    </p:spTree>
    <p:extLst>
      <p:ext uri="{BB962C8B-B14F-4D97-AF65-F5344CB8AC3E}">
        <p14:creationId xmlns:p14="http://schemas.microsoft.com/office/powerpoint/2010/main" val="2071597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51437A-B5FF-4546-BA44-3BAABA327361}"/>
              </a:ext>
            </a:extLst>
          </p:cNvPr>
          <p:cNvSpPr txBox="1"/>
          <p:nvPr/>
        </p:nvSpPr>
        <p:spPr>
          <a:xfrm>
            <a:off x="538480" y="354965"/>
            <a:ext cx="10139680" cy="2400657"/>
          </a:xfrm>
          <a:prstGeom prst="rect">
            <a:avLst/>
          </a:prstGeom>
          <a:noFill/>
        </p:spPr>
        <p:txBody>
          <a:bodyPr wrap="square" rtlCol="0">
            <a:spAutoFit/>
          </a:bodyPr>
          <a:lstStyle/>
          <a:p>
            <a:r>
              <a:rPr lang="en-US" sz="2400" b="1" dirty="0">
                <a:latin typeface="Comic Sans MS" panose="030F0702030302020204" pitchFamily="66" charset="0"/>
              </a:rPr>
              <a:t>What is Web browser?</a:t>
            </a:r>
          </a:p>
          <a:p>
            <a:endParaRPr lang="en-US" dirty="0"/>
          </a:p>
          <a:p>
            <a:r>
              <a:rPr lang="en-US" b="1" dirty="0">
                <a:latin typeface="Bahnschrift SemiLight" panose="020B0502040204020203" pitchFamily="34" charset="0"/>
              </a:rPr>
              <a:t>Web Browser</a:t>
            </a:r>
            <a:r>
              <a:rPr lang="en-US" dirty="0">
                <a:latin typeface="Bahnschrift SemiLight" panose="020B0502040204020203" pitchFamily="34" charset="0"/>
              </a:rPr>
              <a:t> is an application software that allows us to view and explore information on the web. User can request for any web page by just entering a URL into address bar.</a:t>
            </a:r>
          </a:p>
          <a:p>
            <a:endParaRPr lang="en-US" dirty="0">
              <a:latin typeface="Bahnschrift SemiLight" panose="020B0502040204020203" pitchFamily="34" charset="0"/>
            </a:endParaRPr>
          </a:p>
          <a:p>
            <a:r>
              <a:rPr lang="en-US" dirty="0">
                <a:latin typeface="Bahnschrift SemiLight" panose="020B0502040204020203" pitchFamily="34" charset="0"/>
              </a:rPr>
              <a:t>Web browser can show text, audio, video, animation and more. It is the responsibility of a web browser to interpret text and commands contained in the web page.</a:t>
            </a:r>
          </a:p>
          <a:p>
            <a:endParaRPr lang="en-US" dirty="0"/>
          </a:p>
        </p:txBody>
      </p:sp>
      <p:sp>
        <p:nvSpPr>
          <p:cNvPr id="3" name="TextBox 2">
            <a:extLst>
              <a:ext uri="{FF2B5EF4-FFF2-40B4-BE49-F238E27FC236}">
                <a16:creationId xmlns:a16="http://schemas.microsoft.com/office/drawing/2014/main" id="{AC1564BF-FD42-47E1-83F2-7FBF085F884C}"/>
              </a:ext>
            </a:extLst>
          </p:cNvPr>
          <p:cNvSpPr txBox="1"/>
          <p:nvPr/>
        </p:nvSpPr>
        <p:spPr>
          <a:xfrm>
            <a:off x="538480" y="3903345"/>
            <a:ext cx="10444480" cy="2954655"/>
          </a:xfrm>
          <a:prstGeom prst="rect">
            <a:avLst/>
          </a:prstGeom>
          <a:noFill/>
        </p:spPr>
        <p:txBody>
          <a:bodyPr wrap="square" rtlCol="0">
            <a:spAutoFit/>
          </a:bodyPr>
          <a:lstStyle/>
          <a:p>
            <a:r>
              <a:rPr lang="en-US" sz="2400" b="1" dirty="0">
                <a:latin typeface="Comic Sans MS" panose="030F0702030302020204" pitchFamily="66" charset="0"/>
              </a:rPr>
              <a:t>What is Web site ?</a:t>
            </a:r>
          </a:p>
          <a:p>
            <a:endParaRPr lang="en-US" dirty="0"/>
          </a:p>
          <a:p>
            <a:r>
              <a:rPr lang="en-US" dirty="0">
                <a:latin typeface="Bahnschrift SemiLight" panose="020B0502040204020203" pitchFamily="34" charset="0"/>
              </a:rPr>
              <a:t>All websites are files. A barebones website is just an HTML file, however, most websites today comprise of several inter-linked files which include Java Script and CSS.</a:t>
            </a:r>
          </a:p>
          <a:p>
            <a:endParaRPr lang="en-US" dirty="0">
              <a:latin typeface="Bahnschrift SemiLight" panose="020B0502040204020203" pitchFamily="34" charset="0"/>
            </a:endParaRPr>
          </a:p>
          <a:p>
            <a:r>
              <a:rPr lang="en-US" dirty="0">
                <a:latin typeface="Bahnschrift SemiLight" panose="020B0502040204020203" pitchFamily="34" charset="0"/>
              </a:rPr>
              <a:t>Websites exist on powerful computers called </a:t>
            </a:r>
            <a:r>
              <a:rPr lang="en-US" b="1" dirty="0">
                <a:latin typeface="Bahnschrift SemiLight" panose="020B0502040204020203" pitchFamily="34" charset="0"/>
              </a:rPr>
              <a:t>servers</a:t>
            </a:r>
            <a:r>
              <a:rPr lang="en-US" dirty="0">
                <a:latin typeface="Bahnschrift SemiLight" panose="020B0502040204020203" pitchFamily="34" charset="0"/>
              </a:rPr>
              <a:t>. Servers are usually located somewhere remote from your computer. In order to display the website on your browser, it has to retrieve it from the server. Each server has an address through which it can be found and accessed called an </a:t>
            </a:r>
            <a:r>
              <a:rPr lang="en-US" b="1" dirty="0">
                <a:latin typeface="Bahnschrift SemiLight" panose="020B0502040204020203" pitchFamily="34" charset="0"/>
              </a:rPr>
              <a:t>IP address</a:t>
            </a:r>
            <a:r>
              <a:rPr lang="en-US" dirty="0">
                <a:latin typeface="Bahnschrift SemiLight" panose="020B0502040204020203" pitchFamily="34" charset="0"/>
              </a:rPr>
              <a:t>.</a:t>
            </a:r>
          </a:p>
          <a:p>
            <a:endParaRPr lang="en-US" dirty="0"/>
          </a:p>
        </p:txBody>
      </p:sp>
      <p:pic>
        <p:nvPicPr>
          <p:cNvPr id="4" name="Picture 3">
            <a:extLst>
              <a:ext uri="{FF2B5EF4-FFF2-40B4-BE49-F238E27FC236}">
                <a16:creationId xmlns:a16="http://schemas.microsoft.com/office/drawing/2014/main" id="{70235FAD-3A60-44F5-908E-C965F21CB4F5}"/>
              </a:ext>
            </a:extLst>
          </p:cNvPr>
          <p:cNvPicPr>
            <a:picLocks noChangeAspect="1"/>
          </p:cNvPicPr>
          <p:nvPr/>
        </p:nvPicPr>
        <p:blipFill rotWithShape="1">
          <a:blip r:embed="rId2"/>
          <a:srcRect l="11000" t="42222" r="12250" b="32741"/>
          <a:stretch/>
        </p:blipFill>
        <p:spPr>
          <a:xfrm>
            <a:off x="2225040" y="2755622"/>
            <a:ext cx="6146800" cy="866077"/>
          </a:xfrm>
          <a:prstGeom prst="rect">
            <a:avLst/>
          </a:prstGeom>
        </p:spPr>
      </p:pic>
    </p:spTree>
    <p:extLst>
      <p:ext uri="{BB962C8B-B14F-4D97-AF65-F5344CB8AC3E}">
        <p14:creationId xmlns:p14="http://schemas.microsoft.com/office/powerpoint/2010/main" val="1805101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059E57-B263-4B20-BE8F-13006FE34F67}"/>
              </a:ext>
            </a:extLst>
          </p:cNvPr>
          <p:cNvSpPr txBox="1"/>
          <p:nvPr/>
        </p:nvSpPr>
        <p:spPr>
          <a:xfrm>
            <a:off x="566420" y="371475"/>
            <a:ext cx="9827260" cy="2123658"/>
          </a:xfrm>
          <a:prstGeom prst="rect">
            <a:avLst/>
          </a:prstGeom>
          <a:noFill/>
        </p:spPr>
        <p:txBody>
          <a:bodyPr wrap="square" rtlCol="0">
            <a:spAutoFit/>
          </a:bodyPr>
          <a:lstStyle/>
          <a:p>
            <a:r>
              <a:rPr lang="en-US" sz="2400" b="1" dirty="0">
                <a:latin typeface="Comic Sans MS" panose="030F0702030302020204" pitchFamily="66" charset="0"/>
              </a:rPr>
              <a:t>What is URL ?</a:t>
            </a:r>
          </a:p>
          <a:p>
            <a:endParaRPr lang="en-US" dirty="0"/>
          </a:p>
          <a:p>
            <a:r>
              <a:rPr lang="en-US" dirty="0">
                <a:latin typeface="Bahnschrift SemiLight" panose="020B0502040204020203" pitchFamily="34" charset="0"/>
              </a:rPr>
              <a:t>A </a:t>
            </a:r>
            <a:r>
              <a:rPr lang="en-US" b="1" dirty="0">
                <a:latin typeface="Bahnschrift SemiLight" panose="020B0502040204020203" pitchFamily="34" charset="0"/>
              </a:rPr>
              <a:t>Uniform Resource Locator (URL)</a:t>
            </a:r>
            <a:r>
              <a:rPr lang="en-US" dirty="0">
                <a:latin typeface="Bahnschrift SemiLight" panose="020B0502040204020203" pitchFamily="34" charset="0"/>
              </a:rPr>
              <a:t> is used to locate a resource, in our case, the website on a server. The requested resource can be a file of any kind, for example, an MP3 file, an image, or a C++ file.</a:t>
            </a:r>
          </a:p>
          <a:p>
            <a:endParaRPr lang="en-US" dirty="0"/>
          </a:p>
          <a:p>
            <a:endParaRPr lang="en-US" dirty="0"/>
          </a:p>
        </p:txBody>
      </p:sp>
      <p:pic>
        <p:nvPicPr>
          <p:cNvPr id="5" name="Picture 4">
            <a:extLst>
              <a:ext uri="{FF2B5EF4-FFF2-40B4-BE49-F238E27FC236}">
                <a16:creationId xmlns:a16="http://schemas.microsoft.com/office/drawing/2014/main" id="{2CC96688-D7E8-4E6C-AA55-117185A43842}"/>
              </a:ext>
            </a:extLst>
          </p:cNvPr>
          <p:cNvPicPr>
            <a:picLocks noChangeAspect="1"/>
          </p:cNvPicPr>
          <p:nvPr/>
        </p:nvPicPr>
        <p:blipFill rotWithShape="1">
          <a:blip r:embed="rId2"/>
          <a:srcRect t="2382"/>
          <a:stretch/>
        </p:blipFill>
        <p:spPr>
          <a:xfrm>
            <a:off x="1657986" y="2367171"/>
            <a:ext cx="7268948" cy="3991392"/>
          </a:xfrm>
          <a:prstGeom prst="rect">
            <a:avLst/>
          </a:prstGeom>
          <a:effectLst>
            <a:softEdge rad="63500"/>
          </a:effectLst>
        </p:spPr>
      </p:pic>
    </p:spTree>
    <p:extLst>
      <p:ext uri="{BB962C8B-B14F-4D97-AF65-F5344CB8AC3E}">
        <p14:creationId xmlns:p14="http://schemas.microsoft.com/office/powerpoint/2010/main" val="2955255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BF5A54-F8EA-400C-828E-8620AE9EC273}"/>
              </a:ext>
            </a:extLst>
          </p:cNvPr>
          <p:cNvPicPr>
            <a:picLocks noChangeAspect="1"/>
          </p:cNvPicPr>
          <p:nvPr/>
        </p:nvPicPr>
        <p:blipFill rotWithShape="1">
          <a:blip r:embed="rId2"/>
          <a:srcRect l="64687" t="28056" r="9062" b="55694"/>
          <a:stretch/>
        </p:blipFill>
        <p:spPr>
          <a:xfrm>
            <a:off x="2196465" y="4752975"/>
            <a:ext cx="6045200" cy="2105025"/>
          </a:xfrm>
          <a:prstGeom prst="rect">
            <a:avLst/>
          </a:prstGeom>
        </p:spPr>
      </p:pic>
      <p:sp>
        <p:nvSpPr>
          <p:cNvPr id="4" name="TextBox 3">
            <a:extLst>
              <a:ext uri="{FF2B5EF4-FFF2-40B4-BE49-F238E27FC236}">
                <a16:creationId xmlns:a16="http://schemas.microsoft.com/office/drawing/2014/main" id="{A50EC095-D549-474B-B089-1D6A1D17FD64}"/>
              </a:ext>
            </a:extLst>
          </p:cNvPr>
          <p:cNvSpPr txBox="1"/>
          <p:nvPr/>
        </p:nvSpPr>
        <p:spPr>
          <a:xfrm>
            <a:off x="487680" y="358140"/>
            <a:ext cx="10393679" cy="3785652"/>
          </a:xfrm>
          <a:prstGeom prst="rect">
            <a:avLst/>
          </a:prstGeom>
          <a:noFill/>
        </p:spPr>
        <p:txBody>
          <a:bodyPr wrap="square" rtlCol="0">
            <a:spAutoFit/>
          </a:bodyPr>
          <a:lstStyle/>
          <a:p>
            <a:r>
              <a:rPr lang="en-US" sz="2400" b="1" dirty="0">
                <a:latin typeface="Comic Sans MS" panose="030F0702030302020204" pitchFamily="66" charset="0"/>
              </a:rPr>
              <a:t>What is DNS ?</a:t>
            </a:r>
          </a:p>
          <a:p>
            <a:endParaRPr lang="en-US" dirty="0"/>
          </a:p>
          <a:p>
            <a:r>
              <a:rPr lang="en-US" dirty="0">
                <a:latin typeface="Bahnschrift SemiLight" panose="020B0502040204020203" pitchFamily="34" charset="0"/>
              </a:rPr>
              <a:t>DNS(Domain Name System) is a database that maintains the name of the website (URL) and the particular IP address it links to. Every single URL on the internet has a unique IP address assigned to it. The IP address belongs to the computer which hosts the server of the website we are requesting to access.</a:t>
            </a:r>
          </a:p>
          <a:p>
            <a:endParaRPr lang="en-US" dirty="0">
              <a:latin typeface="Bahnschrift SemiLight" panose="020B0502040204020203" pitchFamily="34" charset="0"/>
            </a:endParaRPr>
          </a:p>
          <a:p>
            <a:r>
              <a:rPr lang="en-US" dirty="0">
                <a:latin typeface="Bahnschrift SemiLight" panose="020B0502040204020203" pitchFamily="34" charset="0"/>
              </a:rPr>
              <a:t>To find the DNS record, the browser checks four caches.</a:t>
            </a:r>
          </a:p>
          <a:p>
            <a:endParaRPr lang="en-US" dirty="0">
              <a:latin typeface="Bahnschrift SemiLight" panose="020B0502040204020203" pitchFamily="34" charset="0"/>
            </a:endParaRPr>
          </a:p>
          <a:p>
            <a:pPr marL="342900" indent="-342900">
              <a:buFont typeface="+mj-lt"/>
              <a:buAutoNum type="arabicPeriod"/>
            </a:pPr>
            <a:r>
              <a:rPr lang="en-US" b="1" dirty="0">
                <a:latin typeface="Bahnschrift SemiLight" panose="020B0502040204020203" pitchFamily="34" charset="0"/>
              </a:rPr>
              <a:t>Check Browser Cache</a:t>
            </a:r>
            <a:r>
              <a:rPr lang="en-US" dirty="0">
                <a:latin typeface="Bahnschrift SemiLight" panose="020B0502040204020203" pitchFamily="34" charset="0"/>
              </a:rPr>
              <a:t>:</a:t>
            </a:r>
          </a:p>
          <a:p>
            <a:pPr marL="342900" indent="-342900">
              <a:buFont typeface="+mj-lt"/>
              <a:buAutoNum type="arabicPeriod"/>
            </a:pPr>
            <a:r>
              <a:rPr lang="en-US" b="1" dirty="0">
                <a:latin typeface="Bahnschrift SemiLight" panose="020B0502040204020203" pitchFamily="34" charset="0"/>
              </a:rPr>
              <a:t>Check OS Cache</a:t>
            </a:r>
            <a:r>
              <a:rPr lang="en-US" dirty="0">
                <a:latin typeface="Bahnschrift SemiLight" panose="020B0502040204020203" pitchFamily="34" charset="0"/>
              </a:rPr>
              <a:t>:</a:t>
            </a:r>
          </a:p>
          <a:p>
            <a:pPr marL="342900" indent="-342900">
              <a:buFont typeface="+mj-lt"/>
              <a:buAutoNum type="arabicPeriod"/>
            </a:pPr>
            <a:r>
              <a:rPr lang="en-US" b="1" dirty="0">
                <a:latin typeface="Bahnschrift SemiLight" panose="020B0502040204020203" pitchFamily="34" charset="0"/>
              </a:rPr>
              <a:t>Router Cache</a:t>
            </a:r>
            <a:r>
              <a:rPr lang="en-US" dirty="0">
                <a:latin typeface="Bahnschrift SemiLight" panose="020B0502040204020203" pitchFamily="34" charset="0"/>
              </a:rPr>
              <a:t>: </a:t>
            </a:r>
          </a:p>
          <a:p>
            <a:pPr marL="342900" indent="-342900">
              <a:buFont typeface="+mj-lt"/>
              <a:buAutoNum type="arabicPeriod"/>
            </a:pPr>
            <a:r>
              <a:rPr lang="en-US" b="1" dirty="0">
                <a:latin typeface="Bahnschrift SemiLight" panose="020B0502040204020203" pitchFamily="34" charset="0"/>
              </a:rPr>
              <a:t>ISP(Internet Service Provider) Cache</a:t>
            </a:r>
            <a:r>
              <a:rPr lang="en-US" dirty="0">
                <a:latin typeface="Bahnschrift SemiLight" panose="020B0502040204020203" pitchFamily="34" charset="0"/>
              </a:rPr>
              <a:t>:</a:t>
            </a:r>
          </a:p>
        </p:txBody>
      </p:sp>
    </p:spTree>
    <p:extLst>
      <p:ext uri="{BB962C8B-B14F-4D97-AF65-F5344CB8AC3E}">
        <p14:creationId xmlns:p14="http://schemas.microsoft.com/office/powerpoint/2010/main" val="17523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0F757E-A804-47E4-B75D-635CCCB70A6F}"/>
              </a:ext>
            </a:extLst>
          </p:cNvPr>
          <p:cNvPicPr>
            <a:picLocks noChangeAspect="1"/>
          </p:cNvPicPr>
          <p:nvPr/>
        </p:nvPicPr>
        <p:blipFill rotWithShape="1">
          <a:blip r:embed="rId2"/>
          <a:srcRect l="29141" t="24028" r="9844" b="17222"/>
          <a:stretch/>
        </p:blipFill>
        <p:spPr>
          <a:xfrm>
            <a:off x="1770379" y="2502534"/>
            <a:ext cx="7439025" cy="4029076"/>
          </a:xfrm>
          <a:prstGeom prst="rect">
            <a:avLst/>
          </a:prstGeom>
          <a:effectLst>
            <a:softEdge rad="139700"/>
          </a:effectLst>
        </p:spPr>
      </p:pic>
      <p:sp>
        <p:nvSpPr>
          <p:cNvPr id="4" name="TextBox 3">
            <a:extLst>
              <a:ext uri="{FF2B5EF4-FFF2-40B4-BE49-F238E27FC236}">
                <a16:creationId xmlns:a16="http://schemas.microsoft.com/office/drawing/2014/main" id="{2F38D4F9-7EE1-4FE2-A597-766A471313ED}"/>
              </a:ext>
            </a:extLst>
          </p:cNvPr>
          <p:cNvSpPr txBox="1"/>
          <p:nvPr/>
        </p:nvSpPr>
        <p:spPr>
          <a:xfrm>
            <a:off x="538480" y="539750"/>
            <a:ext cx="10292079" cy="1477328"/>
          </a:xfrm>
          <a:prstGeom prst="rect">
            <a:avLst/>
          </a:prstGeom>
          <a:noFill/>
        </p:spPr>
        <p:txBody>
          <a:bodyPr wrap="square" rtlCol="0">
            <a:spAutoFit/>
          </a:bodyPr>
          <a:lstStyle/>
          <a:p>
            <a:r>
              <a:rPr lang="en-US" dirty="0">
                <a:latin typeface="Bahnschrift SemiLight" panose="020B0502040204020203" pitchFamily="34" charset="0"/>
              </a:rPr>
              <a:t>If the IP address is not found at the above three places then it is searched at the cache that ISP maintains of the DNS records. If not found here also, then ISP’s </a:t>
            </a:r>
            <a:r>
              <a:rPr lang="en-US" b="1" dirty="0">
                <a:latin typeface="Bahnschrift SemiLight" panose="020B0502040204020203" pitchFamily="34" charset="0"/>
              </a:rPr>
              <a:t>DNS recursive search</a:t>
            </a:r>
            <a:r>
              <a:rPr lang="en-US" dirty="0">
                <a:latin typeface="Bahnschrift SemiLight" panose="020B0502040204020203" pitchFamily="34" charset="0"/>
              </a:rPr>
              <a:t> is done.</a:t>
            </a:r>
          </a:p>
          <a:p>
            <a:endParaRPr lang="en-US" dirty="0">
              <a:latin typeface="Bahnschrift SemiLight" panose="020B0502040204020203" pitchFamily="34" charset="0"/>
            </a:endParaRPr>
          </a:p>
          <a:p>
            <a:r>
              <a:rPr lang="en-US" dirty="0">
                <a:latin typeface="Bahnschrift SemiLight" panose="020B0502040204020203" pitchFamily="34" charset="0"/>
              </a:rPr>
              <a:t> In "</a:t>
            </a:r>
            <a:r>
              <a:rPr lang="en-US" i="1" dirty="0">
                <a:latin typeface="Bahnschrift SemiLight" panose="020B0502040204020203" pitchFamily="34" charset="0"/>
              </a:rPr>
              <a:t>DNS recursive search</a:t>
            </a:r>
            <a:r>
              <a:rPr lang="en-US" dirty="0">
                <a:latin typeface="Bahnschrift SemiLight" panose="020B0502040204020203" pitchFamily="34" charset="0"/>
              </a:rPr>
              <a:t>", a DNS server initiates a DNS query that communicates with several other DNS servers to find the IP address.</a:t>
            </a:r>
          </a:p>
        </p:txBody>
      </p:sp>
    </p:spTree>
    <p:extLst>
      <p:ext uri="{BB962C8B-B14F-4D97-AF65-F5344CB8AC3E}">
        <p14:creationId xmlns:p14="http://schemas.microsoft.com/office/powerpoint/2010/main" val="2572286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67F506-3988-4AC4-9724-DA2CB9975B60}"/>
              </a:ext>
            </a:extLst>
          </p:cNvPr>
          <p:cNvPicPr>
            <a:picLocks noChangeAspect="1"/>
          </p:cNvPicPr>
          <p:nvPr/>
        </p:nvPicPr>
        <p:blipFill rotWithShape="1">
          <a:blip r:embed="rId2"/>
          <a:srcRect l="25000" t="27083" r="26719" b="24028"/>
          <a:stretch/>
        </p:blipFill>
        <p:spPr>
          <a:xfrm>
            <a:off x="4478737" y="3014980"/>
            <a:ext cx="5886450" cy="3352801"/>
          </a:xfrm>
          <a:prstGeom prst="rect">
            <a:avLst/>
          </a:prstGeom>
        </p:spPr>
      </p:pic>
      <p:pic>
        <p:nvPicPr>
          <p:cNvPr id="3" name="Picture 2">
            <a:extLst>
              <a:ext uri="{FF2B5EF4-FFF2-40B4-BE49-F238E27FC236}">
                <a16:creationId xmlns:a16="http://schemas.microsoft.com/office/drawing/2014/main" id="{90AF8DC6-369D-4379-8602-CFABA1DC03CC}"/>
              </a:ext>
            </a:extLst>
          </p:cNvPr>
          <p:cNvPicPr>
            <a:picLocks noChangeAspect="1"/>
          </p:cNvPicPr>
          <p:nvPr/>
        </p:nvPicPr>
        <p:blipFill rotWithShape="1">
          <a:blip r:embed="rId3"/>
          <a:srcRect l="21719" t="25833" r="27031" b="31111"/>
          <a:stretch/>
        </p:blipFill>
        <p:spPr>
          <a:xfrm>
            <a:off x="132080" y="193040"/>
            <a:ext cx="5806522" cy="2095500"/>
          </a:xfrm>
          <a:prstGeom prst="rect">
            <a:avLst/>
          </a:prstGeom>
        </p:spPr>
      </p:pic>
    </p:spTree>
    <p:extLst>
      <p:ext uri="{BB962C8B-B14F-4D97-AF65-F5344CB8AC3E}">
        <p14:creationId xmlns:p14="http://schemas.microsoft.com/office/powerpoint/2010/main" val="3100864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000ABD-D7BD-4C87-A558-24F317F70127}"/>
              </a:ext>
            </a:extLst>
          </p:cNvPr>
          <p:cNvPicPr>
            <a:picLocks noChangeAspect="1"/>
          </p:cNvPicPr>
          <p:nvPr/>
        </p:nvPicPr>
        <p:blipFill rotWithShape="1">
          <a:blip r:embed="rId2"/>
          <a:srcRect l="28359" t="32917" r="35782" b="28889"/>
          <a:stretch/>
        </p:blipFill>
        <p:spPr>
          <a:xfrm>
            <a:off x="3030537" y="3198495"/>
            <a:ext cx="4371975" cy="2619376"/>
          </a:xfrm>
          <a:prstGeom prst="rect">
            <a:avLst/>
          </a:prstGeom>
        </p:spPr>
      </p:pic>
      <p:sp>
        <p:nvSpPr>
          <p:cNvPr id="3" name="TextBox 2">
            <a:extLst>
              <a:ext uri="{FF2B5EF4-FFF2-40B4-BE49-F238E27FC236}">
                <a16:creationId xmlns:a16="http://schemas.microsoft.com/office/drawing/2014/main" id="{4749F09A-869F-4BD1-B707-CB8E8E46C513}"/>
              </a:ext>
            </a:extLst>
          </p:cNvPr>
          <p:cNvSpPr txBox="1"/>
          <p:nvPr/>
        </p:nvSpPr>
        <p:spPr>
          <a:xfrm>
            <a:off x="610870" y="452755"/>
            <a:ext cx="9610090" cy="2123658"/>
          </a:xfrm>
          <a:prstGeom prst="rect">
            <a:avLst/>
          </a:prstGeom>
          <a:noFill/>
        </p:spPr>
        <p:txBody>
          <a:bodyPr wrap="square" rtlCol="0">
            <a:spAutoFit/>
          </a:bodyPr>
          <a:lstStyle/>
          <a:p>
            <a:r>
              <a:rPr lang="en-US" sz="2400" b="1" dirty="0">
                <a:latin typeface="Comic Sans MS" panose="030F0702030302020204" pitchFamily="66" charset="0"/>
              </a:rPr>
              <a:t>TCP Connection</a:t>
            </a:r>
          </a:p>
          <a:p>
            <a:endParaRPr lang="en-US" dirty="0"/>
          </a:p>
          <a:p>
            <a:r>
              <a:rPr lang="en-US" dirty="0">
                <a:latin typeface="Bahnschrift SemiLight" panose="020B0502040204020203" pitchFamily="34" charset="0"/>
              </a:rPr>
              <a:t>When the browser receives the IP address, it will build a connection between the browser and the server using the internet protocol. </a:t>
            </a:r>
          </a:p>
          <a:p>
            <a:endParaRPr lang="en-US" dirty="0">
              <a:latin typeface="Bahnschrift SemiLight" panose="020B0502040204020203" pitchFamily="34" charset="0"/>
            </a:endParaRPr>
          </a:p>
          <a:p>
            <a:r>
              <a:rPr lang="en-US" dirty="0">
                <a:latin typeface="Bahnschrift SemiLight" panose="020B0502040204020203" pitchFamily="34" charset="0"/>
              </a:rPr>
              <a:t>The most common protocol used is TCP protocol. The connection is established using a three-way handshake</a:t>
            </a:r>
            <a:r>
              <a:rPr lang="en-US" dirty="0"/>
              <a:t>.</a:t>
            </a:r>
          </a:p>
        </p:txBody>
      </p:sp>
    </p:spTree>
    <p:extLst>
      <p:ext uri="{BB962C8B-B14F-4D97-AF65-F5344CB8AC3E}">
        <p14:creationId xmlns:p14="http://schemas.microsoft.com/office/powerpoint/2010/main" val="432546901"/>
      </p:ext>
    </p:extLst>
  </p:cSld>
  <p:clrMapOvr>
    <a:masterClrMapping/>
  </p:clrMapOvr>
</p:sld>
</file>

<file path=ppt/theme/theme1.xml><?xml version="1.0" encoding="utf-8"?>
<a:theme xmlns:a="http://schemas.openxmlformats.org/drawingml/2006/main" name="Archiv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804</TotalTime>
  <Words>1460</Words>
  <Application>Microsoft Office PowerPoint</Application>
  <PresentationFormat>Widescreen</PresentationFormat>
  <Paragraphs>103</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Bahnschrift SemiLight</vt:lpstr>
      <vt:lpstr>Bembo</vt:lpstr>
      <vt:lpstr>Comic Sans MS</vt:lpstr>
      <vt:lpstr>ArchiveVTI</vt:lpstr>
      <vt:lpstr>What happens when you type a URL in the browser and Press Enter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happens when you type a URL in the browser and Press Enter </dc:title>
  <dc:creator>Kavish Garg</dc:creator>
  <cp:lastModifiedBy>Kavish Garg</cp:lastModifiedBy>
  <cp:revision>1</cp:revision>
  <dcterms:created xsi:type="dcterms:W3CDTF">2022-05-13T07:34:14Z</dcterms:created>
  <dcterms:modified xsi:type="dcterms:W3CDTF">2022-05-13T20:59:08Z</dcterms:modified>
</cp:coreProperties>
</file>